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18.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7.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25" Type="http://schemas.openxmlformats.org/officeDocument/2006/relationships/slide" Target="slides/slide22.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0986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5864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23360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24533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62082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088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52854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04456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79357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66560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7444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0414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9679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9826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999896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642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7483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518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1.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4/20/2024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30382904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6.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C8B10-BD7D-C050-3F90-A64FCE98A54E}"/>
              </a:ext>
            </a:extLst>
          </p:cNvPr>
          <p:cNvSpPr>
            <a:spLocks noGrp="1"/>
          </p:cNvSpPr>
          <p:nvPr>
            <p:ph type="ctrTitle"/>
          </p:nvPr>
        </p:nvSpPr>
        <p:spPr>
          <a:xfrm>
            <a:off x="3526970" y="-195943"/>
            <a:ext cx="8665029" cy="3705906"/>
          </a:xfrm>
        </p:spPr>
        <p:txBody>
          <a:bodyPr>
            <a:normAutofit/>
          </a:bodyPr>
          <a:lstStyle/>
          <a:p>
            <a:r>
              <a:rPr lang="en-IN" sz="6000" dirty="0">
                <a:latin typeface="Algerian" panose="02000000000000000000" pitchFamily="2" charset="0"/>
                <a:ea typeface="Algerian" panose="02000000000000000000" pitchFamily="2" charset="0"/>
              </a:rPr>
              <a:t>Model answers </a:t>
            </a:r>
            <a:endParaRPr lang="en-US" sz="6000" dirty="0">
              <a:latin typeface="Algerian" panose="02000000000000000000" pitchFamily="2" charset="0"/>
              <a:ea typeface="Algerian" panose="02000000000000000000" pitchFamily="2" charset="0"/>
            </a:endParaRPr>
          </a:p>
        </p:txBody>
      </p:sp>
      <p:sp>
        <p:nvSpPr>
          <p:cNvPr id="3" name="Subtitle 2">
            <a:extLst>
              <a:ext uri="{FF2B5EF4-FFF2-40B4-BE49-F238E27FC236}">
                <a16:creationId xmlns:a16="http://schemas.microsoft.com/office/drawing/2014/main" id="{7D492947-2D5E-04D2-D3DD-E0A40C40BA79}"/>
              </a:ext>
            </a:extLst>
          </p:cNvPr>
          <p:cNvSpPr>
            <a:spLocks noGrp="1"/>
          </p:cNvSpPr>
          <p:nvPr>
            <p:ph type="subTitle" idx="1"/>
          </p:nvPr>
        </p:nvSpPr>
        <p:spPr>
          <a:xfrm>
            <a:off x="5915608" y="4469363"/>
            <a:ext cx="6046237" cy="1922105"/>
          </a:xfrm>
        </p:spPr>
        <p:txBody>
          <a:bodyPr>
            <a:normAutofit fontScale="92500"/>
          </a:bodyPr>
          <a:lstStyle/>
          <a:p>
            <a:r>
              <a:rPr lang="en-IN" dirty="0" err="1">
                <a:solidFill>
                  <a:schemeClr val="tx1"/>
                </a:solidFill>
              </a:rPr>
              <a:t>Dr.sandhiya</a:t>
            </a:r>
            <a:r>
              <a:rPr lang="en-IN" dirty="0">
                <a:solidFill>
                  <a:schemeClr val="tx1"/>
                </a:solidFill>
              </a:rPr>
              <a:t> </a:t>
            </a:r>
            <a:r>
              <a:rPr lang="en-IN" dirty="0" err="1">
                <a:solidFill>
                  <a:schemeClr val="tx1"/>
                </a:solidFill>
              </a:rPr>
              <a:t>rani.v</a:t>
            </a:r>
            <a:r>
              <a:rPr lang="en-IN" dirty="0">
                <a:solidFill>
                  <a:schemeClr val="tx1"/>
                </a:solidFill>
              </a:rPr>
              <a:t>,</a:t>
            </a:r>
          </a:p>
          <a:p>
            <a:r>
              <a:rPr lang="en-IN" dirty="0">
                <a:solidFill>
                  <a:schemeClr val="tx1"/>
                </a:solidFill>
              </a:rPr>
              <a:t>Primary DNB OBG RESIDENT,</a:t>
            </a:r>
          </a:p>
          <a:p>
            <a:r>
              <a:rPr lang="en-IN" dirty="0">
                <a:solidFill>
                  <a:schemeClr val="tx1"/>
                </a:solidFill>
              </a:rPr>
              <a:t>General hospital,</a:t>
            </a:r>
          </a:p>
          <a:p>
            <a:r>
              <a:rPr lang="en-IN" dirty="0">
                <a:solidFill>
                  <a:schemeClr val="tx1"/>
                </a:solidFill>
              </a:rPr>
              <a:t>Doddaballapura.</a:t>
            </a:r>
            <a:endParaRPr lang="en-US" dirty="0">
              <a:solidFill>
                <a:schemeClr val="tx1"/>
              </a:solidFill>
            </a:endParaRPr>
          </a:p>
        </p:txBody>
      </p:sp>
    </p:spTree>
    <p:extLst>
      <p:ext uri="{BB962C8B-B14F-4D97-AF65-F5344CB8AC3E}">
        <p14:creationId xmlns:p14="http://schemas.microsoft.com/office/powerpoint/2010/main" val="2513662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9F20C-7986-3472-8C74-09BEA3E4E79D}"/>
              </a:ext>
            </a:extLst>
          </p:cNvPr>
          <p:cNvSpPr>
            <a:spLocks noGrp="1"/>
          </p:cNvSpPr>
          <p:nvPr>
            <p:ph type="title"/>
          </p:nvPr>
        </p:nvSpPr>
        <p:spPr>
          <a:xfrm>
            <a:off x="-3284375" y="618517"/>
            <a:ext cx="10692881" cy="1596177"/>
          </a:xfrm>
        </p:spPr>
        <p:txBody>
          <a:bodyPr>
            <a:normAutofit/>
          </a:bodyPr>
          <a:lstStyle/>
          <a:p>
            <a:r>
              <a:rPr lang="en-IN" sz="4000" b="1" dirty="0">
                <a:solidFill>
                  <a:schemeClr val="accent6">
                    <a:lumMod val="50000"/>
                  </a:schemeClr>
                </a:solidFill>
              </a:rPr>
              <a:t>Approaches </a:t>
            </a:r>
            <a:endParaRPr lang="en-US" sz="4000" b="1" dirty="0">
              <a:solidFill>
                <a:schemeClr val="accent6">
                  <a:lumMod val="50000"/>
                </a:schemeClr>
              </a:solidFill>
            </a:endParaRPr>
          </a:p>
        </p:txBody>
      </p:sp>
      <p:sp>
        <p:nvSpPr>
          <p:cNvPr id="3" name="Content Placeholder 2">
            <a:extLst>
              <a:ext uri="{FF2B5EF4-FFF2-40B4-BE49-F238E27FC236}">
                <a16:creationId xmlns:a16="http://schemas.microsoft.com/office/drawing/2014/main" id="{E517E762-994C-3EDD-0E64-7DC174D03825}"/>
              </a:ext>
            </a:extLst>
          </p:cNvPr>
          <p:cNvSpPr>
            <a:spLocks noGrp="1"/>
          </p:cNvSpPr>
          <p:nvPr>
            <p:ph idx="1"/>
          </p:nvPr>
        </p:nvSpPr>
        <p:spPr>
          <a:xfrm>
            <a:off x="2062065" y="1984084"/>
            <a:ext cx="10392444" cy="5150498"/>
          </a:xfrm>
        </p:spPr>
        <p:txBody>
          <a:bodyPr>
            <a:normAutofit lnSpcReduction="10000"/>
          </a:bodyPr>
          <a:lstStyle/>
          <a:p>
            <a:pPr marL="0" indent="0">
              <a:buNone/>
            </a:pPr>
            <a:r>
              <a:rPr lang="en-IN" dirty="0"/>
              <a:t>   </a:t>
            </a:r>
            <a:r>
              <a:rPr lang="en-IN" sz="2400" b="1" dirty="0"/>
              <a:t>Laparoscopic</a:t>
            </a:r>
          </a:p>
          <a:p>
            <a:pPr marL="0" indent="0">
              <a:buNone/>
            </a:pPr>
            <a:r>
              <a:rPr lang="en-IN" dirty="0"/>
              <a:t>  </a:t>
            </a:r>
            <a:r>
              <a:rPr lang="en-IN" sz="2400" b="1" dirty="0"/>
              <a:t>laparotomy</a:t>
            </a:r>
          </a:p>
          <a:p>
            <a:pPr marL="0" indent="0">
              <a:buNone/>
            </a:pPr>
            <a:r>
              <a:rPr lang="en-IN" sz="3200" b="1" dirty="0" err="1">
                <a:solidFill>
                  <a:schemeClr val="accent6">
                    <a:lumMod val="50000"/>
                  </a:schemeClr>
                </a:solidFill>
              </a:rPr>
              <a:t>pRocedures</a:t>
            </a:r>
            <a:endParaRPr lang="en-IN" sz="3200" b="1" dirty="0">
              <a:solidFill>
                <a:schemeClr val="accent6">
                  <a:lumMod val="50000"/>
                </a:schemeClr>
              </a:solidFill>
            </a:endParaRPr>
          </a:p>
          <a:p>
            <a:pPr marL="0" indent="0">
              <a:buNone/>
            </a:pPr>
            <a:r>
              <a:rPr lang="en-IN" sz="3200" b="1" dirty="0">
                <a:solidFill>
                  <a:schemeClr val="accent6">
                    <a:lumMod val="50000"/>
                  </a:schemeClr>
                </a:solidFill>
              </a:rPr>
              <a:t>Conservative surgeries:</a:t>
            </a:r>
          </a:p>
          <a:p>
            <a:r>
              <a:rPr lang="en-IN" sz="3200" b="1" dirty="0"/>
              <a:t>Salpingostomy</a:t>
            </a:r>
            <a:endParaRPr lang="en-IN" sz="3200" dirty="0"/>
          </a:p>
          <a:p>
            <a:r>
              <a:rPr lang="en-IN" sz="3200" b="1" dirty="0"/>
              <a:t>Salpingotomy</a:t>
            </a:r>
          </a:p>
          <a:p>
            <a:pPr marL="0" indent="0">
              <a:buNone/>
            </a:pPr>
            <a:r>
              <a:rPr lang="en-IN" sz="3300" b="1" dirty="0">
                <a:solidFill>
                  <a:schemeClr val="accent6">
                    <a:lumMod val="50000"/>
                  </a:schemeClr>
                </a:solidFill>
              </a:rPr>
              <a:t>Radical surgeries</a:t>
            </a:r>
            <a:r>
              <a:rPr lang="en-IN" sz="3200" b="1" dirty="0"/>
              <a:t>
Salpingectomy.</a:t>
            </a:r>
            <a:endParaRPr lang="en-IN" sz="3200" dirty="0"/>
          </a:p>
        </p:txBody>
      </p:sp>
      <p:cxnSp>
        <p:nvCxnSpPr>
          <p:cNvPr id="4" name="Straight Arrow Connector 3">
            <a:extLst>
              <a:ext uri="{FF2B5EF4-FFF2-40B4-BE49-F238E27FC236}">
                <a16:creationId xmlns:a16="http://schemas.microsoft.com/office/drawing/2014/main" id="{D52F004D-27FA-2575-B8D8-469B5D856FFD}"/>
              </a:ext>
            </a:extLst>
          </p:cNvPr>
          <p:cNvCxnSpPr>
            <a:cxnSpLocks/>
          </p:cNvCxnSpPr>
          <p:nvPr/>
        </p:nvCxnSpPr>
        <p:spPr>
          <a:xfrm>
            <a:off x="1492898" y="2463281"/>
            <a:ext cx="605865" cy="326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296CA3F6-BCD7-DED0-B467-7F50D06CDD6B}"/>
              </a:ext>
            </a:extLst>
          </p:cNvPr>
          <p:cNvCxnSpPr>
            <a:cxnSpLocks/>
          </p:cNvCxnSpPr>
          <p:nvPr/>
        </p:nvCxnSpPr>
        <p:spPr>
          <a:xfrm flipV="1">
            <a:off x="1520890" y="2214694"/>
            <a:ext cx="727163" cy="233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7886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DE29-888F-D15A-6174-2A08218DB6BA}"/>
              </a:ext>
            </a:extLst>
          </p:cNvPr>
          <p:cNvSpPr>
            <a:spLocks noGrp="1"/>
          </p:cNvSpPr>
          <p:nvPr>
            <p:ph type="title"/>
          </p:nvPr>
        </p:nvSpPr>
        <p:spPr>
          <a:xfrm>
            <a:off x="-2799182" y="1"/>
            <a:ext cx="9545215" cy="1306286"/>
          </a:xfrm>
        </p:spPr>
        <p:txBody>
          <a:bodyPr>
            <a:normAutofit/>
          </a:bodyPr>
          <a:lstStyle/>
          <a:p>
            <a:r>
              <a:rPr lang="en-IN" sz="4000" dirty="0">
                <a:solidFill>
                  <a:schemeClr val="accent6">
                    <a:lumMod val="50000"/>
                  </a:schemeClr>
                </a:solidFill>
              </a:rPr>
              <a:t>Decision making </a:t>
            </a:r>
            <a:endParaRPr lang="en-US" sz="4000" dirty="0">
              <a:solidFill>
                <a:schemeClr val="accent6">
                  <a:lumMod val="50000"/>
                </a:schemeClr>
              </a:solidFill>
            </a:endParaRPr>
          </a:p>
        </p:txBody>
      </p:sp>
      <p:sp>
        <p:nvSpPr>
          <p:cNvPr id="3" name="Content Placeholder 2">
            <a:extLst>
              <a:ext uri="{FF2B5EF4-FFF2-40B4-BE49-F238E27FC236}">
                <a16:creationId xmlns:a16="http://schemas.microsoft.com/office/drawing/2014/main" id="{9D13794A-E27D-208D-53A6-D76BA98EC262}"/>
              </a:ext>
            </a:extLst>
          </p:cNvPr>
          <p:cNvSpPr>
            <a:spLocks noGrp="1"/>
          </p:cNvSpPr>
          <p:nvPr>
            <p:ph idx="1"/>
          </p:nvPr>
        </p:nvSpPr>
        <p:spPr>
          <a:xfrm>
            <a:off x="205274" y="1017037"/>
            <a:ext cx="11781452" cy="5952930"/>
          </a:xfrm>
        </p:spPr>
        <p:txBody>
          <a:bodyPr>
            <a:noAutofit/>
          </a:bodyPr>
          <a:lstStyle/>
          <a:p>
            <a:pPr marL="0" indent="0">
              <a:buNone/>
            </a:pPr>
            <a:r>
              <a:rPr lang="en-US" sz="2400" dirty="0"/>
              <a:t>Approach depends on:</a:t>
            </a:r>
          </a:p>
          <a:p>
            <a:pPr marL="0" indent="0">
              <a:buNone/>
            </a:pPr>
            <a:r>
              <a:rPr lang="en-US" sz="2400" b="1" dirty="0">
                <a:solidFill>
                  <a:srgbClr val="C00000"/>
                </a:solidFill>
              </a:rPr>
              <a:t>1. Clinical status of patient</a:t>
            </a:r>
          </a:p>
          <a:p>
            <a:pPr marL="0" indent="0">
              <a:buNone/>
            </a:pPr>
            <a:r>
              <a:rPr lang="en-US" sz="2400" b="1" dirty="0">
                <a:solidFill>
                  <a:srgbClr val="C00000"/>
                </a:solidFill>
              </a:rPr>
              <a:t>2. Availability of laparoscopic facilities</a:t>
            </a:r>
          </a:p>
          <a:p>
            <a:pPr marL="0" indent="0">
              <a:buNone/>
            </a:pPr>
            <a:r>
              <a:rPr lang="en-US" sz="2400" b="1" dirty="0">
                <a:solidFill>
                  <a:srgbClr val="C00000"/>
                </a:solidFill>
              </a:rPr>
              <a:t>3. Skill of the operating surgeon</a:t>
            </a:r>
          </a:p>
          <a:p>
            <a:pPr marL="0" indent="0">
              <a:buNone/>
            </a:pPr>
            <a:r>
              <a:rPr lang="en-US" sz="2400" dirty="0"/>
              <a:t>Both the approaches are acceptable, especially in an emergency. </a:t>
            </a:r>
          </a:p>
          <a:p>
            <a:pPr marL="0" indent="0">
              <a:buNone/>
            </a:pPr>
            <a:r>
              <a:rPr lang="en-US" sz="2400" b="1" dirty="0"/>
              <a:t>A laparoscopic surgical approach is preferable to an open approach. </a:t>
            </a:r>
          </a:p>
          <a:p>
            <a:r>
              <a:rPr lang="en-US" sz="2400" dirty="0"/>
              <a:t>A laparotomy is an acceptable alternative where there is no access or expertise in laparoscopy and especially in an acute clinical setting where operative intervention is a life-saving procedure.</a:t>
            </a:r>
            <a:endParaRPr lang="en-IN" sz="2400" dirty="0"/>
          </a:p>
          <a:p>
            <a:r>
              <a:rPr lang="en-IN" sz="2400" dirty="0"/>
              <a:t>Procedure selection mainly depend on </a:t>
            </a:r>
            <a:r>
              <a:rPr lang="en-IN" sz="2400" dirty="0">
                <a:solidFill>
                  <a:srgbClr val="C00000"/>
                </a:solidFill>
              </a:rPr>
              <a:t>fertility status of the patients and the previous history of tubal damage by </a:t>
            </a:r>
            <a:r>
              <a:rPr lang="en-IN" sz="2400" dirty="0" err="1">
                <a:solidFill>
                  <a:srgbClr val="C00000"/>
                </a:solidFill>
              </a:rPr>
              <a:t>ectopics</a:t>
            </a:r>
            <a:r>
              <a:rPr lang="en-IN" sz="2400" dirty="0">
                <a:solidFill>
                  <a:srgbClr val="C00000"/>
                </a:solidFill>
              </a:rPr>
              <a:t> or infectious disease like TB ,PID.</a:t>
            </a:r>
            <a:endParaRPr lang="en-US" sz="2400" dirty="0">
              <a:solidFill>
                <a:srgbClr val="C00000"/>
              </a:solidFill>
            </a:endParaRPr>
          </a:p>
          <a:p>
            <a:endParaRPr lang="en-US" sz="2400" dirty="0"/>
          </a:p>
        </p:txBody>
      </p:sp>
    </p:spTree>
    <p:extLst>
      <p:ext uri="{BB962C8B-B14F-4D97-AF65-F5344CB8AC3E}">
        <p14:creationId xmlns:p14="http://schemas.microsoft.com/office/powerpoint/2010/main" val="3007356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DEAF6-86B8-5E99-E763-7CD98FE1A1A1}"/>
              </a:ext>
            </a:extLst>
          </p:cNvPr>
          <p:cNvSpPr>
            <a:spLocks noGrp="1"/>
          </p:cNvSpPr>
          <p:nvPr>
            <p:ph type="title"/>
          </p:nvPr>
        </p:nvSpPr>
        <p:spPr>
          <a:xfrm>
            <a:off x="652517" y="0"/>
            <a:ext cx="7175866" cy="2220686"/>
          </a:xfrm>
        </p:spPr>
        <p:txBody>
          <a:bodyPr>
            <a:normAutofit/>
          </a:bodyPr>
          <a:lstStyle/>
          <a:p>
            <a:r>
              <a:rPr lang="en-IN" sz="4000" dirty="0">
                <a:solidFill>
                  <a:schemeClr val="accent6">
                    <a:lumMod val="50000"/>
                  </a:schemeClr>
                </a:solidFill>
              </a:rPr>
              <a:t>Definite surgeries </a:t>
            </a:r>
            <a:endParaRPr lang="en-US" sz="4000" dirty="0">
              <a:solidFill>
                <a:schemeClr val="accent6">
                  <a:lumMod val="50000"/>
                </a:schemeClr>
              </a:solidFill>
            </a:endParaRPr>
          </a:p>
        </p:txBody>
      </p:sp>
      <p:sp>
        <p:nvSpPr>
          <p:cNvPr id="4" name="Content Placeholder 3">
            <a:extLst>
              <a:ext uri="{FF2B5EF4-FFF2-40B4-BE49-F238E27FC236}">
                <a16:creationId xmlns:a16="http://schemas.microsoft.com/office/drawing/2014/main" id="{03D194BB-5F9B-B982-E37A-19F27766CBD0}"/>
              </a:ext>
            </a:extLst>
          </p:cNvPr>
          <p:cNvSpPr>
            <a:spLocks noGrp="1"/>
          </p:cNvSpPr>
          <p:nvPr>
            <p:ph sz="quarter" idx="13"/>
          </p:nvPr>
        </p:nvSpPr>
        <p:spPr>
          <a:xfrm>
            <a:off x="437912" y="1716946"/>
            <a:ext cx="11505271" cy="4767830"/>
          </a:xfrm>
        </p:spPr>
        <p:txBody>
          <a:bodyPr>
            <a:normAutofit fontScale="77500" lnSpcReduction="20000"/>
          </a:bodyPr>
          <a:lstStyle/>
          <a:p>
            <a:r>
              <a:rPr lang="en-IN" sz="3200" b="1" dirty="0"/>
              <a:t>Salpingectomy</a:t>
            </a:r>
          </a:p>
          <a:p>
            <a:r>
              <a:rPr lang="en-IN" sz="3200" dirty="0"/>
              <a:t>It is the</a:t>
            </a:r>
            <a:r>
              <a:rPr lang="en-IN" sz="3200" b="1" dirty="0"/>
              <a:t> most definite treatment at present  to </a:t>
            </a:r>
            <a:r>
              <a:rPr lang="en-IN" sz="3200" b="1"/>
              <a:t>avoid the risk </a:t>
            </a:r>
            <a:r>
              <a:rPr lang="en-IN" sz="3200" b="1" dirty="0"/>
              <a:t>of recurrence in same tube </a:t>
            </a:r>
          </a:p>
          <a:p>
            <a:r>
              <a:rPr lang="en-IN" sz="2800" dirty="0"/>
              <a:t>Complete or segmental removal of tube Preferred when the tube is ruptured and damaged</a:t>
            </a:r>
          </a:p>
          <a:p>
            <a:r>
              <a:rPr lang="en-IN" sz="2800" dirty="0"/>
              <a:t>Can be performed by </a:t>
            </a:r>
            <a:r>
              <a:rPr lang="en-IN" sz="2800" dirty="0">
                <a:solidFill>
                  <a:srgbClr val="C00000"/>
                </a:solidFill>
              </a:rPr>
              <a:t>laparoscopy and laparotomy </a:t>
            </a:r>
          </a:p>
          <a:p>
            <a:r>
              <a:rPr lang="en-IN" sz="2800" dirty="0"/>
              <a:t>Done for both ruptured and unruptured </a:t>
            </a:r>
            <a:r>
              <a:rPr lang="en-IN" sz="2800" dirty="0" err="1"/>
              <a:t>ectopics</a:t>
            </a:r>
            <a:r>
              <a:rPr lang="en-IN" sz="2800" dirty="0"/>
              <a:t>.</a:t>
            </a:r>
          </a:p>
          <a:p>
            <a:r>
              <a:rPr lang="en-IN" sz="2800" dirty="0"/>
              <a:t>Procedure selection mainly depend on </a:t>
            </a:r>
            <a:r>
              <a:rPr lang="en-IN" sz="2800" b="1" dirty="0">
                <a:solidFill>
                  <a:srgbClr val="7030A0"/>
                </a:solidFill>
              </a:rPr>
              <a:t>fertility status of the patients and the previous history of tubal damage by </a:t>
            </a:r>
            <a:r>
              <a:rPr lang="en-IN" sz="2800" b="1" dirty="0" err="1">
                <a:solidFill>
                  <a:srgbClr val="7030A0"/>
                </a:solidFill>
              </a:rPr>
              <a:t>ectopics</a:t>
            </a:r>
            <a:r>
              <a:rPr lang="en-IN" sz="2800" b="1" dirty="0">
                <a:solidFill>
                  <a:srgbClr val="7030A0"/>
                </a:solidFill>
              </a:rPr>
              <a:t> or infectious disease like TB</a:t>
            </a:r>
            <a:r>
              <a:rPr lang="en-IN" sz="2800" dirty="0"/>
              <a:t> </a:t>
            </a:r>
          </a:p>
          <a:p>
            <a:r>
              <a:rPr lang="en-IN" sz="2800" dirty="0"/>
              <a:t>Excision of </a:t>
            </a:r>
            <a:r>
              <a:rPr lang="en-IN" sz="2800" dirty="0" err="1"/>
              <a:t>cornual</a:t>
            </a:r>
            <a:r>
              <a:rPr lang="en-IN" sz="2800" dirty="0"/>
              <a:t> region to avoid rare reoccurrence of pregnancy in tubal stump is not often used in practice.</a:t>
            </a:r>
          </a:p>
          <a:p>
            <a:pPr marL="0" indent="0">
              <a:buNone/>
            </a:pPr>
            <a:endParaRPr lang="en-US" dirty="0"/>
          </a:p>
        </p:txBody>
      </p:sp>
    </p:spTree>
    <p:extLst>
      <p:ext uri="{BB962C8B-B14F-4D97-AF65-F5344CB8AC3E}">
        <p14:creationId xmlns:p14="http://schemas.microsoft.com/office/powerpoint/2010/main" val="3722610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FA896-C001-725D-74D2-DF0E5BBBFF4E}"/>
              </a:ext>
            </a:extLst>
          </p:cNvPr>
          <p:cNvSpPr>
            <a:spLocks noGrp="1"/>
          </p:cNvSpPr>
          <p:nvPr>
            <p:ph type="title"/>
          </p:nvPr>
        </p:nvSpPr>
        <p:spPr/>
        <p:txBody>
          <a:bodyPr>
            <a:normAutofit/>
          </a:bodyPr>
          <a:lstStyle/>
          <a:p>
            <a:r>
              <a:rPr lang="en-IN" sz="4000" dirty="0">
                <a:solidFill>
                  <a:schemeClr val="accent6">
                    <a:lumMod val="50000"/>
                  </a:schemeClr>
                </a:solidFill>
              </a:rPr>
              <a:t>Indications for Definite surgeries</a:t>
            </a:r>
            <a:br>
              <a:rPr lang="en-IN" sz="4000" dirty="0">
                <a:solidFill>
                  <a:schemeClr val="accent6">
                    <a:lumMod val="50000"/>
                  </a:schemeClr>
                </a:solidFill>
              </a:rPr>
            </a:br>
            <a:endParaRPr lang="en-US" sz="4000" dirty="0">
              <a:solidFill>
                <a:schemeClr val="accent6">
                  <a:lumMod val="50000"/>
                </a:schemeClr>
              </a:solidFill>
            </a:endParaRPr>
          </a:p>
        </p:txBody>
      </p:sp>
      <p:sp>
        <p:nvSpPr>
          <p:cNvPr id="3" name="Content Placeholder 2">
            <a:extLst>
              <a:ext uri="{FF2B5EF4-FFF2-40B4-BE49-F238E27FC236}">
                <a16:creationId xmlns:a16="http://schemas.microsoft.com/office/drawing/2014/main" id="{9BF9B11E-34DB-4905-652E-32123DF2DA82}"/>
              </a:ext>
            </a:extLst>
          </p:cNvPr>
          <p:cNvSpPr>
            <a:spLocks noGrp="1"/>
          </p:cNvSpPr>
          <p:nvPr>
            <p:ph sz="quarter" idx="13"/>
          </p:nvPr>
        </p:nvSpPr>
        <p:spPr/>
        <p:txBody>
          <a:bodyPr>
            <a:normAutofit/>
          </a:bodyPr>
          <a:lstStyle/>
          <a:p>
            <a:pPr marL="457200" indent="-457200">
              <a:buFont typeface="+mj-lt"/>
              <a:buAutoNum type="arabicPeriod"/>
            </a:pPr>
            <a:r>
              <a:rPr lang="en-IN" sz="2400" dirty="0"/>
              <a:t>When the tube cannot be saved due to damage</a:t>
            </a:r>
          </a:p>
          <a:p>
            <a:pPr marL="457200" indent="-457200">
              <a:buFont typeface="+mj-lt"/>
              <a:buAutoNum type="arabicPeriod"/>
            </a:pPr>
            <a:r>
              <a:rPr lang="en-IN" sz="2400" dirty="0"/>
              <a:t>Recurrent ectopic pregnancy </a:t>
            </a:r>
            <a:r>
              <a:rPr lang="en-IN" sz="2400" dirty="0" err="1"/>
              <a:t>occuring</a:t>
            </a:r>
            <a:r>
              <a:rPr lang="en-IN" sz="2400" dirty="0"/>
              <a:t> in the same tube.</a:t>
            </a:r>
          </a:p>
          <a:p>
            <a:pPr marL="457200" indent="-457200">
              <a:buFont typeface="+mj-lt"/>
              <a:buAutoNum type="arabicPeriod"/>
            </a:pPr>
            <a:r>
              <a:rPr lang="en-IN" sz="2400" dirty="0"/>
              <a:t>Completed family</a:t>
            </a:r>
          </a:p>
          <a:p>
            <a:pPr marL="457200" indent="-457200">
              <a:buFont typeface="+mj-lt"/>
              <a:buAutoNum type="arabicPeriod"/>
            </a:pPr>
            <a:r>
              <a:rPr lang="en-IN" sz="2400" dirty="0"/>
              <a:t>Previous sterilization.</a:t>
            </a:r>
            <a:endParaRPr lang="en-US" sz="2400" dirty="0"/>
          </a:p>
        </p:txBody>
      </p:sp>
    </p:spTree>
    <p:extLst>
      <p:ext uri="{BB962C8B-B14F-4D97-AF65-F5344CB8AC3E}">
        <p14:creationId xmlns:p14="http://schemas.microsoft.com/office/powerpoint/2010/main" val="521730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7C70B9-D48D-8581-6AEC-24F85DF4B212}"/>
              </a:ext>
            </a:extLst>
          </p:cNvPr>
          <p:cNvPicPr>
            <a:picLocks noChangeAspect="1"/>
          </p:cNvPicPr>
          <p:nvPr/>
        </p:nvPicPr>
        <p:blipFill>
          <a:blip r:embed="rId2"/>
          <a:stretch>
            <a:fillRect/>
          </a:stretch>
        </p:blipFill>
        <p:spPr>
          <a:xfrm>
            <a:off x="0" y="1511558"/>
            <a:ext cx="11597951" cy="5197151"/>
          </a:xfrm>
          <a:prstGeom prst="rect">
            <a:avLst/>
          </a:prstGeom>
        </p:spPr>
      </p:pic>
      <p:sp>
        <p:nvSpPr>
          <p:cNvPr id="5" name="Title 4">
            <a:extLst>
              <a:ext uri="{FF2B5EF4-FFF2-40B4-BE49-F238E27FC236}">
                <a16:creationId xmlns:a16="http://schemas.microsoft.com/office/drawing/2014/main" id="{EE1767EC-D701-E3A1-1FBC-7B1A93C259AC}"/>
              </a:ext>
            </a:extLst>
          </p:cNvPr>
          <p:cNvSpPr>
            <a:spLocks noGrp="1"/>
          </p:cNvSpPr>
          <p:nvPr>
            <p:ph type="title"/>
          </p:nvPr>
        </p:nvSpPr>
        <p:spPr>
          <a:xfrm>
            <a:off x="913776" y="-93306"/>
            <a:ext cx="9956388" cy="1533558"/>
          </a:xfrm>
        </p:spPr>
        <p:txBody>
          <a:bodyPr/>
          <a:lstStyle/>
          <a:p>
            <a:r>
              <a:rPr lang="en-IN" sz="4000" dirty="0">
                <a:solidFill>
                  <a:schemeClr val="accent6">
                    <a:lumMod val="50000"/>
                  </a:schemeClr>
                </a:solidFill>
              </a:rPr>
              <a:t>Salpingectomy</a:t>
            </a:r>
            <a:r>
              <a:rPr lang="en-IN" dirty="0"/>
              <a:t> </a:t>
            </a:r>
            <a:endParaRPr lang="en-US" dirty="0"/>
          </a:p>
        </p:txBody>
      </p:sp>
      <p:sp>
        <p:nvSpPr>
          <p:cNvPr id="6" name="Content Placeholder 5">
            <a:extLst>
              <a:ext uri="{FF2B5EF4-FFF2-40B4-BE49-F238E27FC236}">
                <a16:creationId xmlns:a16="http://schemas.microsoft.com/office/drawing/2014/main" id="{76E0684E-2656-8499-83D6-FF636E752082}"/>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77242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CA440-302E-4AC0-C844-9408B7E73011}"/>
              </a:ext>
            </a:extLst>
          </p:cNvPr>
          <p:cNvSpPr>
            <a:spLocks noGrp="1"/>
          </p:cNvSpPr>
          <p:nvPr>
            <p:ph type="title"/>
          </p:nvPr>
        </p:nvSpPr>
        <p:spPr/>
        <p:txBody>
          <a:bodyPr/>
          <a:lstStyle/>
          <a:p>
            <a:r>
              <a:rPr lang="en-IN" dirty="0"/>
              <a:t>Conservative surgeries </a:t>
            </a:r>
            <a:endParaRPr lang="en-US" dirty="0"/>
          </a:p>
        </p:txBody>
      </p:sp>
      <p:sp>
        <p:nvSpPr>
          <p:cNvPr id="4" name="Text Placeholder 3">
            <a:extLst>
              <a:ext uri="{FF2B5EF4-FFF2-40B4-BE49-F238E27FC236}">
                <a16:creationId xmlns:a16="http://schemas.microsoft.com/office/drawing/2014/main" id="{4DADE6EA-8A7E-3240-4CD1-E9E3C7BD2791}"/>
              </a:ext>
            </a:extLst>
          </p:cNvPr>
          <p:cNvSpPr>
            <a:spLocks noGrp="1"/>
          </p:cNvSpPr>
          <p:nvPr>
            <p:ph type="body" idx="1"/>
          </p:nvPr>
        </p:nvSpPr>
        <p:spPr>
          <a:xfrm>
            <a:off x="868743" y="2283525"/>
            <a:ext cx="4873474" cy="941829"/>
          </a:xfrm>
        </p:spPr>
        <p:txBody>
          <a:bodyPr/>
          <a:lstStyle/>
          <a:p>
            <a:r>
              <a:rPr lang="en-IN" sz="3200" dirty="0">
                <a:solidFill>
                  <a:schemeClr val="accent6">
                    <a:lumMod val="50000"/>
                  </a:schemeClr>
                </a:solidFill>
              </a:rPr>
              <a:t>Salpingotomy</a:t>
            </a:r>
          </a:p>
          <a:p>
            <a:endParaRPr lang="en-US" sz="3200" dirty="0">
              <a:solidFill>
                <a:schemeClr val="accent6">
                  <a:lumMod val="50000"/>
                </a:schemeClr>
              </a:solidFill>
            </a:endParaRPr>
          </a:p>
        </p:txBody>
      </p:sp>
      <p:sp>
        <p:nvSpPr>
          <p:cNvPr id="3" name="Content Placeholder 2">
            <a:extLst>
              <a:ext uri="{FF2B5EF4-FFF2-40B4-BE49-F238E27FC236}">
                <a16:creationId xmlns:a16="http://schemas.microsoft.com/office/drawing/2014/main" id="{1510374E-12DA-487C-5620-C8732158735D}"/>
              </a:ext>
            </a:extLst>
          </p:cNvPr>
          <p:cNvSpPr>
            <a:spLocks noGrp="1"/>
          </p:cNvSpPr>
          <p:nvPr>
            <p:ph sz="quarter" idx="13"/>
          </p:nvPr>
        </p:nvSpPr>
        <p:spPr>
          <a:xfrm>
            <a:off x="315685" y="2766136"/>
            <a:ext cx="5581262" cy="3935898"/>
          </a:xfrm>
        </p:spPr>
        <p:txBody>
          <a:bodyPr>
            <a:normAutofit fontScale="85000" lnSpcReduction="20000"/>
          </a:bodyPr>
          <a:lstStyle/>
          <a:p>
            <a:r>
              <a:rPr lang="en-IN" dirty="0"/>
              <a:t>L</a:t>
            </a:r>
            <a:r>
              <a:rPr lang="en-US" dirty="0" err="1"/>
              <a:t>inear</a:t>
            </a:r>
            <a:r>
              <a:rPr lang="en-US" dirty="0"/>
              <a:t> incision along the length of tube to enable</a:t>
            </a:r>
            <a:r>
              <a:rPr lang="en-IN" dirty="0"/>
              <a:t> </a:t>
            </a:r>
            <a:r>
              <a:rPr lang="en-US" dirty="0"/>
              <a:t>removal of POCs</a:t>
            </a:r>
          </a:p>
          <a:p>
            <a:r>
              <a:rPr lang="en-US" dirty="0"/>
              <a:t>Preferred in unruptured ectopic</a:t>
            </a:r>
            <a:endParaRPr lang="en-IN" dirty="0"/>
          </a:p>
          <a:p>
            <a:r>
              <a:rPr lang="en-IN" dirty="0">
                <a:solidFill>
                  <a:srgbClr val="C00000"/>
                </a:solidFill>
              </a:rPr>
              <a:t>Incision is closed with 6-0vicryl</a:t>
            </a:r>
            <a:r>
              <a:rPr lang="en-IN" dirty="0"/>
              <a:t> or similar fine suture. This is not performed nowadays.</a:t>
            </a:r>
            <a:endParaRPr lang="en-US" dirty="0"/>
          </a:p>
          <a:p>
            <a:r>
              <a:rPr lang="en-US" b="1" dirty="0">
                <a:solidFill>
                  <a:srgbClr val="C00000"/>
                </a:solidFill>
              </a:rPr>
              <a:t>Prerequisites</a:t>
            </a:r>
            <a:r>
              <a:rPr lang="en-US" dirty="0"/>
              <a:t>:</a:t>
            </a:r>
          </a:p>
          <a:p>
            <a:r>
              <a:rPr lang="en-US" dirty="0"/>
              <a:t>In women with a history of fertility-reducing factors </a:t>
            </a:r>
          </a:p>
          <a:p>
            <a:pPr marL="0" indent="0">
              <a:buNone/>
            </a:pPr>
            <a:r>
              <a:rPr lang="en-US" dirty="0"/>
              <a:t>(previous ectopic pregnancy, contralateral tubal damage, previous abdominal surgery, previous pelvic inflammatory disease), </a:t>
            </a:r>
            <a:r>
              <a:rPr lang="en-IN" dirty="0"/>
              <a:t>Contralateral tube normal in fertility-desiring</a:t>
            </a:r>
            <a:endParaRPr lang="en-US" dirty="0"/>
          </a:p>
        </p:txBody>
      </p:sp>
      <p:sp>
        <p:nvSpPr>
          <p:cNvPr id="5" name="Text Placeholder 4">
            <a:extLst>
              <a:ext uri="{FF2B5EF4-FFF2-40B4-BE49-F238E27FC236}">
                <a16:creationId xmlns:a16="http://schemas.microsoft.com/office/drawing/2014/main" id="{80CD6393-A963-0DAE-A316-F6C8B394CFE3}"/>
              </a:ext>
            </a:extLst>
          </p:cNvPr>
          <p:cNvSpPr>
            <a:spLocks noGrp="1"/>
          </p:cNvSpPr>
          <p:nvPr>
            <p:ph type="body" sz="quarter" idx="3"/>
          </p:nvPr>
        </p:nvSpPr>
        <p:spPr>
          <a:xfrm>
            <a:off x="6489441" y="1943528"/>
            <a:ext cx="4881804" cy="679994"/>
          </a:xfrm>
        </p:spPr>
        <p:txBody>
          <a:bodyPr/>
          <a:lstStyle/>
          <a:p>
            <a:r>
              <a:rPr lang="en-IN" sz="3200" dirty="0">
                <a:solidFill>
                  <a:schemeClr val="accent6">
                    <a:lumMod val="50000"/>
                  </a:schemeClr>
                </a:solidFill>
              </a:rPr>
              <a:t>Salpingostomy</a:t>
            </a:r>
            <a:endParaRPr lang="en-US" sz="3200" dirty="0">
              <a:solidFill>
                <a:schemeClr val="accent6">
                  <a:lumMod val="50000"/>
                </a:schemeClr>
              </a:solidFill>
            </a:endParaRPr>
          </a:p>
        </p:txBody>
      </p:sp>
      <p:sp>
        <p:nvSpPr>
          <p:cNvPr id="6" name="Content Placeholder 5">
            <a:extLst>
              <a:ext uri="{FF2B5EF4-FFF2-40B4-BE49-F238E27FC236}">
                <a16:creationId xmlns:a16="http://schemas.microsoft.com/office/drawing/2014/main" id="{EB67FEF9-7599-0C9F-5E29-67B295BCBE9B}"/>
              </a:ext>
            </a:extLst>
          </p:cNvPr>
          <p:cNvSpPr>
            <a:spLocks noGrp="1"/>
          </p:cNvSpPr>
          <p:nvPr>
            <p:ph sz="quarter" idx="14"/>
          </p:nvPr>
        </p:nvSpPr>
        <p:spPr>
          <a:xfrm>
            <a:off x="6038463" y="2733869"/>
            <a:ext cx="6296606" cy="4124131"/>
          </a:xfrm>
        </p:spPr>
        <p:txBody>
          <a:bodyPr>
            <a:noAutofit/>
          </a:bodyPr>
          <a:lstStyle/>
          <a:p>
            <a:r>
              <a:rPr lang="en-IN" dirty="0"/>
              <a:t>Salpingostomy-A linear 1-1.5cm incision given with electric cautery on the antimesenteric border of the tube over the ectopic pregnancy sac.
Products usually extrude from incision and can be carefully removed or flushed out. Small bleeding sites are coagulated with cautery and the </a:t>
            </a:r>
            <a:r>
              <a:rPr lang="en-IN" dirty="0">
                <a:solidFill>
                  <a:srgbClr val="C00000"/>
                </a:solidFill>
              </a:rPr>
              <a:t>incision is left unstitched to heal by secondary intention.</a:t>
            </a:r>
            <a:endParaRPr lang="en-US" dirty="0">
              <a:solidFill>
                <a:srgbClr val="C00000"/>
              </a:solidFill>
            </a:endParaRPr>
          </a:p>
        </p:txBody>
      </p:sp>
      <p:cxnSp>
        <p:nvCxnSpPr>
          <p:cNvPr id="7" name="Straight Arrow Connector 6">
            <a:extLst>
              <a:ext uri="{FF2B5EF4-FFF2-40B4-BE49-F238E27FC236}">
                <a16:creationId xmlns:a16="http://schemas.microsoft.com/office/drawing/2014/main" id="{A5D98DB4-F76D-4657-FA45-528576E0BE1F}"/>
              </a:ext>
            </a:extLst>
          </p:cNvPr>
          <p:cNvCxnSpPr>
            <a:cxnSpLocks/>
          </p:cNvCxnSpPr>
          <p:nvPr/>
        </p:nvCxnSpPr>
        <p:spPr>
          <a:xfrm>
            <a:off x="5896947" y="2528596"/>
            <a:ext cx="0" cy="3834882"/>
          </a:xfrm>
          <a:prstGeom prst="straightConnector1">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67792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197CB38-3155-E1AF-847E-177C2BDE9264}"/>
              </a:ext>
            </a:extLst>
          </p:cNvPr>
          <p:cNvPicPr>
            <a:picLocks noChangeAspect="1"/>
          </p:cNvPicPr>
          <p:nvPr/>
        </p:nvPicPr>
        <p:blipFill>
          <a:blip r:embed="rId2"/>
          <a:stretch>
            <a:fillRect/>
          </a:stretch>
        </p:blipFill>
        <p:spPr>
          <a:xfrm>
            <a:off x="5698932" y="-121297"/>
            <a:ext cx="6558382" cy="7044612"/>
          </a:xfrm>
          <a:prstGeom prst="rect">
            <a:avLst/>
          </a:prstGeom>
        </p:spPr>
      </p:pic>
      <p:pic>
        <p:nvPicPr>
          <p:cNvPr id="5" name="Picture 4">
            <a:extLst>
              <a:ext uri="{FF2B5EF4-FFF2-40B4-BE49-F238E27FC236}">
                <a16:creationId xmlns:a16="http://schemas.microsoft.com/office/drawing/2014/main" id="{20CB0903-F883-7779-30D3-678283A5E4A6}"/>
              </a:ext>
            </a:extLst>
          </p:cNvPr>
          <p:cNvPicPr>
            <a:picLocks noChangeAspect="1"/>
          </p:cNvPicPr>
          <p:nvPr/>
        </p:nvPicPr>
        <p:blipFill>
          <a:blip r:embed="rId3"/>
          <a:stretch>
            <a:fillRect/>
          </a:stretch>
        </p:blipFill>
        <p:spPr>
          <a:xfrm>
            <a:off x="0" y="1"/>
            <a:ext cx="5850294" cy="6923314"/>
          </a:xfrm>
          <a:prstGeom prst="rect">
            <a:avLst/>
          </a:prstGeom>
        </p:spPr>
      </p:pic>
      <p:cxnSp>
        <p:nvCxnSpPr>
          <p:cNvPr id="7" name="Straight Arrow Connector 6">
            <a:extLst>
              <a:ext uri="{FF2B5EF4-FFF2-40B4-BE49-F238E27FC236}">
                <a16:creationId xmlns:a16="http://schemas.microsoft.com/office/drawing/2014/main" id="{94F45CD2-0CBC-4E72-14FC-586DE56EA808}"/>
              </a:ext>
            </a:extLst>
          </p:cNvPr>
          <p:cNvCxnSpPr>
            <a:cxnSpLocks/>
          </p:cNvCxnSpPr>
          <p:nvPr/>
        </p:nvCxnSpPr>
        <p:spPr>
          <a:xfrm>
            <a:off x="5698932" y="158620"/>
            <a:ext cx="0" cy="6699379"/>
          </a:xfrm>
          <a:prstGeom prst="straightConnector1">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77820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982BB-FCEC-E935-DEAC-DDF295ABD28B}"/>
              </a:ext>
            </a:extLst>
          </p:cNvPr>
          <p:cNvSpPr>
            <a:spLocks noGrp="1"/>
          </p:cNvSpPr>
          <p:nvPr>
            <p:ph type="title"/>
          </p:nvPr>
        </p:nvSpPr>
        <p:spPr/>
        <p:txBody>
          <a:bodyPr/>
          <a:lstStyle/>
          <a:p>
            <a:r>
              <a:rPr lang="en-IN" dirty="0"/>
              <a:t>Other conservative surgeries </a:t>
            </a:r>
            <a:endParaRPr lang="en-US" dirty="0"/>
          </a:p>
        </p:txBody>
      </p:sp>
      <p:sp>
        <p:nvSpPr>
          <p:cNvPr id="4" name="Content Placeholder 3">
            <a:extLst>
              <a:ext uri="{FF2B5EF4-FFF2-40B4-BE49-F238E27FC236}">
                <a16:creationId xmlns:a16="http://schemas.microsoft.com/office/drawing/2014/main" id="{4ECF0B46-24C3-171D-C87C-1BA83C6CE096}"/>
              </a:ext>
            </a:extLst>
          </p:cNvPr>
          <p:cNvSpPr>
            <a:spLocks noGrp="1"/>
          </p:cNvSpPr>
          <p:nvPr>
            <p:ph sz="quarter" idx="13"/>
          </p:nvPr>
        </p:nvSpPr>
        <p:spPr/>
        <p:txBody>
          <a:bodyPr/>
          <a:lstStyle/>
          <a:p>
            <a:r>
              <a:rPr lang="en-IN" sz="2400" b="1" dirty="0"/>
              <a:t>Segmental resection and anastomosis</a:t>
            </a:r>
          </a:p>
          <a:p>
            <a:r>
              <a:rPr lang="en-IN" dirty="0"/>
              <a:t>Rarely performed </a:t>
            </a:r>
            <a:endParaRPr lang="en-US" dirty="0"/>
          </a:p>
        </p:txBody>
      </p:sp>
      <p:sp>
        <p:nvSpPr>
          <p:cNvPr id="6" name="Content Placeholder 5">
            <a:extLst>
              <a:ext uri="{FF2B5EF4-FFF2-40B4-BE49-F238E27FC236}">
                <a16:creationId xmlns:a16="http://schemas.microsoft.com/office/drawing/2014/main" id="{DAE74AEF-4AFD-3D90-B83B-392D45EBC5DD}"/>
              </a:ext>
            </a:extLst>
          </p:cNvPr>
          <p:cNvSpPr>
            <a:spLocks noGrp="1"/>
          </p:cNvSpPr>
          <p:nvPr>
            <p:ph sz="quarter" idx="14"/>
          </p:nvPr>
        </p:nvSpPr>
        <p:spPr/>
        <p:txBody>
          <a:bodyPr/>
          <a:lstStyle/>
          <a:p>
            <a:r>
              <a:rPr lang="en-IN" sz="2400" b="1" dirty="0"/>
              <a:t>Milking of the tube or </a:t>
            </a:r>
            <a:r>
              <a:rPr lang="en-IN" sz="2400" b="1" dirty="0" err="1"/>
              <a:t>fimbrial</a:t>
            </a:r>
            <a:r>
              <a:rPr lang="en-IN" sz="2400" b="1" dirty="0"/>
              <a:t> evacuation</a:t>
            </a:r>
          </a:p>
          <a:p>
            <a:r>
              <a:rPr lang="en-IN" dirty="0"/>
              <a:t>Done where products are easily dislodged from the fimbria.</a:t>
            </a:r>
            <a:endParaRPr lang="en-US" dirty="0"/>
          </a:p>
        </p:txBody>
      </p:sp>
    </p:spTree>
    <p:extLst>
      <p:ext uri="{BB962C8B-B14F-4D97-AF65-F5344CB8AC3E}">
        <p14:creationId xmlns:p14="http://schemas.microsoft.com/office/powerpoint/2010/main" val="346033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1D30080D-2EB2-9EA2-8D83-162170FFA22F}"/>
              </a:ext>
            </a:extLst>
          </p:cNvPr>
          <p:cNvSpPr>
            <a:spLocks noGrp="1"/>
          </p:cNvSpPr>
          <p:nvPr>
            <p:ph type="title"/>
          </p:nvPr>
        </p:nvSpPr>
        <p:spPr>
          <a:xfrm>
            <a:off x="839130" y="-99940"/>
            <a:ext cx="10364451" cy="1596177"/>
          </a:xfrm>
        </p:spPr>
        <p:txBody>
          <a:bodyPr/>
          <a:lstStyle/>
          <a:p>
            <a:r>
              <a:rPr lang="en-IN" dirty="0">
                <a:solidFill>
                  <a:schemeClr val="accent6">
                    <a:lumMod val="50000"/>
                  </a:schemeClr>
                </a:solidFill>
              </a:rPr>
              <a:t>Other </a:t>
            </a:r>
            <a:r>
              <a:rPr lang="en-IN" dirty="0" err="1">
                <a:solidFill>
                  <a:schemeClr val="accent6">
                    <a:lumMod val="50000"/>
                  </a:schemeClr>
                </a:solidFill>
              </a:rPr>
              <a:t>ectopics</a:t>
            </a:r>
            <a:r>
              <a:rPr lang="en-IN" dirty="0">
                <a:solidFill>
                  <a:schemeClr val="accent6">
                    <a:lumMod val="50000"/>
                  </a:schemeClr>
                </a:solidFill>
              </a:rPr>
              <a:t> management </a:t>
            </a:r>
            <a:endParaRPr lang="en-US" dirty="0">
              <a:solidFill>
                <a:schemeClr val="accent6">
                  <a:lumMod val="50000"/>
                </a:schemeClr>
              </a:solidFill>
            </a:endParaRPr>
          </a:p>
        </p:txBody>
      </p:sp>
      <p:sp>
        <p:nvSpPr>
          <p:cNvPr id="15" name="Rectangle 14">
            <a:extLst>
              <a:ext uri="{FF2B5EF4-FFF2-40B4-BE49-F238E27FC236}">
                <a16:creationId xmlns:a16="http://schemas.microsoft.com/office/drawing/2014/main" id="{C2D8E779-74B2-A482-E395-8A5326FD1C12}"/>
              </a:ext>
            </a:extLst>
          </p:cNvPr>
          <p:cNvSpPr/>
          <p:nvPr/>
        </p:nvSpPr>
        <p:spPr>
          <a:xfrm>
            <a:off x="1455575" y="2480776"/>
            <a:ext cx="2645229" cy="7942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Cervical</a:t>
            </a:r>
            <a:r>
              <a:rPr lang="en-IN" dirty="0"/>
              <a:t> </a:t>
            </a:r>
            <a:endParaRPr lang="en-US" dirty="0"/>
          </a:p>
        </p:txBody>
      </p:sp>
      <p:sp>
        <p:nvSpPr>
          <p:cNvPr id="2" name="Rectangle 1">
            <a:extLst>
              <a:ext uri="{FF2B5EF4-FFF2-40B4-BE49-F238E27FC236}">
                <a16:creationId xmlns:a16="http://schemas.microsoft.com/office/drawing/2014/main" id="{A05A6F4C-CC32-BA25-1DA5-FDC4D4F338EB}"/>
              </a:ext>
            </a:extLst>
          </p:cNvPr>
          <p:cNvSpPr/>
          <p:nvPr/>
        </p:nvSpPr>
        <p:spPr>
          <a:xfrm>
            <a:off x="6456783" y="2080727"/>
            <a:ext cx="3547187" cy="139026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000" b="1" dirty="0">
                <a:solidFill>
                  <a:schemeClr val="tx1"/>
                </a:solidFill>
              </a:rPr>
              <a:t>Surgical Options</a:t>
            </a:r>
          </a:p>
          <a:p>
            <a:pPr marL="457200" indent="-457200" algn="ctr">
              <a:buAutoNum type="arabicPeriod"/>
            </a:pPr>
            <a:r>
              <a:rPr lang="en-IN" sz="2000" dirty="0"/>
              <a:t>Suction and evacuation      2. </a:t>
            </a:r>
            <a:r>
              <a:rPr lang="en-IN" sz="2000" dirty="0" err="1"/>
              <a:t>Hysteroscopic</a:t>
            </a:r>
            <a:r>
              <a:rPr lang="en-IN" sz="2000" dirty="0"/>
              <a:t> resection </a:t>
            </a:r>
            <a:r>
              <a:rPr lang="en-IN" sz="2000" dirty="0" err="1"/>
              <a:t>undervision</a:t>
            </a:r>
            <a:endParaRPr lang="en-IN" sz="2000" dirty="0"/>
          </a:p>
          <a:p>
            <a:pPr algn="ctr"/>
            <a:endParaRPr lang="en-US" sz="2000" dirty="0"/>
          </a:p>
        </p:txBody>
      </p:sp>
      <p:sp>
        <p:nvSpPr>
          <p:cNvPr id="5" name="Rectangle 4">
            <a:extLst>
              <a:ext uri="{FF2B5EF4-FFF2-40B4-BE49-F238E27FC236}">
                <a16:creationId xmlns:a16="http://schemas.microsoft.com/office/drawing/2014/main" id="{078F5700-30BC-1825-1C7C-045DFCA5EAA7}"/>
              </a:ext>
            </a:extLst>
          </p:cNvPr>
          <p:cNvSpPr/>
          <p:nvPr/>
        </p:nvSpPr>
        <p:spPr>
          <a:xfrm>
            <a:off x="1301620" y="5422254"/>
            <a:ext cx="2799184" cy="98904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Interstitial</a:t>
            </a:r>
            <a:endParaRPr lang="en-US" sz="2400" dirty="0"/>
          </a:p>
        </p:txBody>
      </p:sp>
      <p:sp>
        <p:nvSpPr>
          <p:cNvPr id="6" name="Rectangle 5">
            <a:extLst>
              <a:ext uri="{FF2B5EF4-FFF2-40B4-BE49-F238E27FC236}">
                <a16:creationId xmlns:a16="http://schemas.microsoft.com/office/drawing/2014/main" id="{59530DB4-C597-6DB6-078D-E459DFC17AB5}"/>
              </a:ext>
            </a:extLst>
          </p:cNvPr>
          <p:cNvSpPr/>
          <p:nvPr/>
        </p:nvSpPr>
        <p:spPr>
          <a:xfrm>
            <a:off x="6187752" y="4320074"/>
            <a:ext cx="5410200" cy="23799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1. </a:t>
            </a:r>
            <a:r>
              <a:rPr lang="en-IN" sz="2000" dirty="0"/>
              <a:t>Laparoscopic or open </a:t>
            </a:r>
            <a:r>
              <a:rPr lang="en-IN" sz="2000" dirty="0" err="1"/>
              <a:t>cornual</a:t>
            </a:r>
            <a:r>
              <a:rPr lang="en-IN" sz="2000" dirty="0"/>
              <a:t> resection or </a:t>
            </a:r>
            <a:r>
              <a:rPr lang="en-IN" sz="2000" dirty="0" err="1"/>
              <a:t>salpingotomy</a:t>
            </a:r>
            <a:r>
              <a:rPr lang="en-IN" sz="2000" dirty="0"/>
              <a:t>- recommended approach</a:t>
            </a:r>
          </a:p>
          <a:p>
            <a:pPr algn="ctr"/>
            <a:r>
              <a:rPr lang="en-IN" sz="2000" dirty="0"/>
              <a:t>2. </a:t>
            </a:r>
            <a:r>
              <a:rPr lang="en-IN" sz="2000" dirty="0" err="1"/>
              <a:t>Hysterescopic</a:t>
            </a:r>
            <a:r>
              <a:rPr lang="en-IN" sz="2000" dirty="0"/>
              <a:t> resection under laparoscopic or </a:t>
            </a:r>
            <a:r>
              <a:rPr lang="en-IN" sz="2000" dirty="0" err="1"/>
              <a:t>usg</a:t>
            </a:r>
            <a:r>
              <a:rPr lang="en-IN" sz="2000" dirty="0"/>
              <a:t> guidance (Evidence is scant)</a:t>
            </a:r>
          </a:p>
          <a:p>
            <a:pPr algn="ctr"/>
            <a:r>
              <a:rPr lang="en-IN" sz="2000" b="1" dirty="0"/>
              <a:t>Additional measures to reduce bleeding:</a:t>
            </a:r>
          </a:p>
          <a:p>
            <a:pPr marL="457200" indent="-457200" algn="ctr">
              <a:buAutoNum type="arabicPeriod"/>
            </a:pPr>
            <a:r>
              <a:rPr lang="en-IN" sz="2000" dirty="0"/>
              <a:t>Use of diluted vasopressin for local infiltration</a:t>
            </a:r>
          </a:p>
          <a:p>
            <a:pPr algn="ctr"/>
            <a:r>
              <a:rPr lang="en-IN" sz="2000" dirty="0"/>
              <a:t>2. Uterine artery ligation at origin</a:t>
            </a:r>
            <a:endParaRPr lang="en-US" sz="2000" dirty="0"/>
          </a:p>
        </p:txBody>
      </p:sp>
      <p:sp>
        <p:nvSpPr>
          <p:cNvPr id="7" name="Arrow: Right 6">
            <a:extLst>
              <a:ext uri="{FF2B5EF4-FFF2-40B4-BE49-F238E27FC236}">
                <a16:creationId xmlns:a16="http://schemas.microsoft.com/office/drawing/2014/main" id="{41A4FD40-9052-5D93-BE6D-51F6AB6DD4F2}"/>
              </a:ext>
            </a:extLst>
          </p:cNvPr>
          <p:cNvSpPr/>
          <p:nvPr/>
        </p:nvSpPr>
        <p:spPr>
          <a:xfrm>
            <a:off x="4660642" y="2480776"/>
            <a:ext cx="909734" cy="794268"/>
          </a:xfrm>
          <a:prstGeom prst="rightArrow">
            <a:avLst>
              <a:gd name="adj1" fmla="val 4212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711FC00B-C725-7C4F-0430-E34D1FDC34C7}"/>
              </a:ext>
            </a:extLst>
          </p:cNvPr>
          <p:cNvSpPr/>
          <p:nvPr/>
        </p:nvSpPr>
        <p:spPr>
          <a:xfrm>
            <a:off x="4590661" y="5662835"/>
            <a:ext cx="1045029" cy="794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4161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A23C2-B831-111B-0498-81B19B8F607F}"/>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5F1B2860-5E55-71F8-BE6E-F286C3A59CE4}"/>
              </a:ext>
            </a:extLst>
          </p:cNvPr>
          <p:cNvSpPr/>
          <p:nvPr/>
        </p:nvSpPr>
        <p:spPr>
          <a:xfrm>
            <a:off x="998376" y="2332651"/>
            <a:ext cx="2379306" cy="165618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dirty="0" err="1"/>
              <a:t>Cornual</a:t>
            </a:r>
            <a:r>
              <a:rPr lang="en-IN" sz="2800" dirty="0"/>
              <a:t>/</a:t>
            </a:r>
          </a:p>
          <a:p>
            <a:pPr algn="ctr"/>
            <a:r>
              <a:rPr lang="en-IN" sz="2800" dirty="0"/>
              <a:t>rudimentary horn</a:t>
            </a:r>
            <a:endParaRPr lang="en-US" sz="2800" dirty="0"/>
          </a:p>
        </p:txBody>
      </p:sp>
      <p:sp>
        <p:nvSpPr>
          <p:cNvPr id="4" name="Rectangle 3">
            <a:extLst>
              <a:ext uri="{FF2B5EF4-FFF2-40B4-BE49-F238E27FC236}">
                <a16:creationId xmlns:a16="http://schemas.microsoft.com/office/drawing/2014/main" id="{0780398D-CFD6-C3E5-60CD-F8984706A399}"/>
              </a:ext>
            </a:extLst>
          </p:cNvPr>
          <p:cNvSpPr/>
          <p:nvPr/>
        </p:nvSpPr>
        <p:spPr>
          <a:xfrm>
            <a:off x="5278642" y="2244653"/>
            <a:ext cx="6036906" cy="17728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Option: </a:t>
            </a:r>
            <a:r>
              <a:rPr lang="en-IN" sz="2400" b="1" dirty="0"/>
              <a:t>laparoscopic or open excision of rudimentary horn</a:t>
            </a:r>
          </a:p>
          <a:p>
            <a:pPr algn="ctr"/>
            <a:r>
              <a:rPr lang="en-IN" sz="2400" dirty="0"/>
              <a:t>
Attention to be paid to associated urinary tract anomalies</a:t>
            </a:r>
            <a:endParaRPr lang="en-US" sz="2400" dirty="0"/>
          </a:p>
        </p:txBody>
      </p:sp>
      <p:sp>
        <p:nvSpPr>
          <p:cNvPr id="5" name="Rectangle 4">
            <a:extLst>
              <a:ext uri="{FF2B5EF4-FFF2-40B4-BE49-F238E27FC236}">
                <a16:creationId xmlns:a16="http://schemas.microsoft.com/office/drawing/2014/main" id="{A802968F-A3A8-2940-EF3C-0EFABDFB2D27}"/>
              </a:ext>
            </a:extLst>
          </p:cNvPr>
          <p:cNvSpPr/>
          <p:nvPr/>
        </p:nvSpPr>
        <p:spPr>
          <a:xfrm>
            <a:off x="913775" y="5089849"/>
            <a:ext cx="2920481" cy="1059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Ovarian </a:t>
            </a:r>
            <a:endParaRPr lang="en-US" sz="2400" dirty="0"/>
          </a:p>
        </p:txBody>
      </p:sp>
      <p:sp>
        <p:nvSpPr>
          <p:cNvPr id="6" name="Rectangle 5">
            <a:extLst>
              <a:ext uri="{FF2B5EF4-FFF2-40B4-BE49-F238E27FC236}">
                <a16:creationId xmlns:a16="http://schemas.microsoft.com/office/drawing/2014/main" id="{31082DA1-5AC0-58FB-8CD3-5736E9EE30C0}"/>
              </a:ext>
            </a:extLst>
          </p:cNvPr>
          <p:cNvSpPr/>
          <p:nvPr/>
        </p:nvSpPr>
        <p:spPr>
          <a:xfrm>
            <a:off x="5169159" y="4972049"/>
            <a:ext cx="6335485" cy="14287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laparoscopic or open removal of gestational products by </a:t>
            </a:r>
          </a:p>
          <a:p>
            <a:pPr algn="ctr"/>
            <a:r>
              <a:rPr lang="en-US" sz="2400" b="1" dirty="0" err="1"/>
              <a:t>enucleation</a:t>
            </a:r>
            <a:r>
              <a:rPr lang="en-US" sz="2400" b="1" dirty="0"/>
              <a:t> or wedge resection </a:t>
            </a:r>
          </a:p>
          <a:p>
            <a:pPr algn="ctr"/>
            <a:endParaRPr lang="en-US" sz="2400" dirty="0"/>
          </a:p>
        </p:txBody>
      </p:sp>
      <p:sp>
        <p:nvSpPr>
          <p:cNvPr id="9" name="Arrow: Right 8">
            <a:extLst>
              <a:ext uri="{FF2B5EF4-FFF2-40B4-BE49-F238E27FC236}">
                <a16:creationId xmlns:a16="http://schemas.microsoft.com/office/drawing/2014/main" id="{97FC5BAE-BF33-2F42-9EEE-D13D16CF3ED2}"/>
              </a:ext>
            </a:extLst>
          </p:cNvPr>
          <p:cNvSpPr/>
          <p:nvPr/>
        </p:nvSpPr>
        <p:spPr>
          <a:xfrm>
            <a:off x="4068146" y="2975034"/>
            <a:ext cx="913775" cy="76654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86B22B31-DDA1-DAF5-BF69-D796D9812F24}"/>
              </a:ext>
            </a:extLst>
          </p:cNvPr>
          <p:cNvSpPr/>
          <p:nvPr/>
        </p:nvSpPr>
        <p:spPr>
          <a:xfrm>
            <a:off x="4068146" y="5359669"/>
            <a:ext cx="913775" cy="6772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5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A57B49-E02C-9198-735C-16206ADCBDAE}"/>
              </a:ext>
            </a:extLst>
          </p:cNvPr>
          <p:cNvSpPr>
            <a:spLocks noGrp="1"/>
          </p:cNvSpPr>
          <p:nvPr>
            <p:ph type="title"/>
          </p:nvPr>
        </p:nvSpPr>
        <p:spPr/>
        <p:txBody>
          <a:bodyPr/>
          <a:lstStyle/>
          <a:p>
            <a:r>
              <a:rPr lang="en-IN" b="1" dirty="0">
                <a:solidFill>
                  <a:schemeClr val="accent6">
                    <a:lumMod val="50000"/>
                  </a:schemeClr>
                </a:solidFill>
              </a:rPr>
              <a:t>Question No.2</a:t>
            </a:r>
            <a:endParaRPr lang="en-US" b="1" dirty="0">
              <a:solidFill>
                <a:schemeClr val="accent6">
                  <a:lumMod val="50000"/>
                </a:schemeClr>
              </a:solidFill>
            </a:endParaRPr>
          </a:p>
        </p:txBody>
      </p:sp>
      <p:sp>
        <p:nvSpPr>
          <p:cNvPr id="5" name="Content Placeholder 4">
            <a:extLst>
              <a:ext uri="{FF2B5EF4-FFF2-40B4-BE49-F238E27FC236}">
                <a16:creationId xmlns:a16="http://schemas.microsoft.com/office/drawing/2014/main" id="{6C1153E8-22B2-378B-94D6-E457E3496518}"/>
              </a:ext>
            </a:extLst>
          </p:cNvPr>
          <p:cNvSpPr>
            <a:spLocks noGrp="1"/>
          </p:cNvSpPr>
          <p:nvPr>
            <p:ph sz="quarter" idx="13"/>
          </p:nvPr>
        </p:nvSpPr>
        <p:spPr>
          <a:xfrm>
            <a:off x="1072394" y="1866122"/>
            <a:ext cx="10363826" cy="4749281"/>
          </a:xfrm>
        </p:spPr>
        <p:txBody>
          <a:bodyPr>
            <a:normAutofit/>
          </a:bodyPr>
          <a:lstStyle/>
          <a:p>
            <a:r>
              <a:rPr lang="en-IN" sz="2800" dirty="0"/>
              <a:t>A).LIST THE VARIOUS MODALITIES OF TREATMENT of ECTOPIC PREGNANCY.</a:t>
            </a:r>
          </a:p>
          <a:p>
            <a:r>
              <a:rPr lang="en-IN" sz="2800" dirty="0"/>
              <a:t>B)what is the criteria for patient selection for medical management of ectopic pregnancy?</a:t>
            </a:r>
          </a:p>
          <a:p>
            <a:r>
              <a:rPr lang="en-IN" sz="2800" dirty="0"/>
              <a:t>C) Discuss various surgical procedures performed in management of ectopic pregnancy </a:t>
            </a:r>
            <a:endParaRPr lang="en-US" sz="2800" dirty="0"/>
          </a:p>
        </p:txBody>
      </p:sp>
    </p:spTree>
    <p:extLst>
      <p:ext uri="{BB962C8B-B14F-4D97-AF65-F5344CB8AC3E}">
        <p14:creationId xmlns:p14="http://schemas.microsoft.com/office/powerpoint/2010/main" val="3974047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7EC53-F7BD-7055-FE66-F2CEB1A58830}"/>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5BDCF51D-C837-6814-F4C8-28D6A91AB7EC}"/>
              </a:ext>
            </a:extLst>
          </p:cNvPr>
          <p:cNvSpPr/>
          <p:nvPr/>
        </p:nvSpPr>
        <p:spPr>
          <a:xfrm>
            <a:off x="134043" y="3116787"/>
            <a:ext cx="3606281" cy="14782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dirty="0"/>
              <a:t>Caesarean </a:t>
            </a:r>
          </a:p>
          <a:p>
            <a:pPr algn="ctr"/>
            <a:r>
              <a:rPr lang="en-IN" sz="2800" dirty="0"/>
              <a:t>Scar </a:t>
            </a:r>
          </a:p>
          <a:p>
            <a:pPr algn="ctr"/>
            <a:r>
              <a:rPr lang="en-IN" sz="2800" dirty="0"/>
              <a:t>pregnancy</a:t>
            </a:r>
            <a:endParaRPr lang="en-US" sz="2800" dirty="0"/>
          </a:p>
        </p:txBody>
      </p:sp>
      <p:sp>
        <p:nvSpPr>
          <p:cNvPr id="4" name="Rectangle 3">
            <a:extLst>
              <a:ext uri="{FF2B5EF4-FFF2-40B4-BE49-F238E27FC236}">
                <a16:creationId xmlns:a16="http://schemas.microsoft.com/office/drawing/2014/main" id="{8C137C44-C6E8-A095-2454-5150C4CA9C27}"/>
              </a:ext>
            </a:extLst>
          </p:cNvPr>
          <p:cNvSpPr/>
          <p:nvPr/>
        </p:nvSpPr>
        <p:spPr>
          <a:xfrm>
            <a:off x="5747656" y="2214694"/>
            <a:ext cx="6083561" cy="298010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1. Suction evacuation or </a:t>
            </a:r>
            <a:r>
              <a:rPr lang="en-IN" sz="2400" dirty="0" err="1"/>
              <a:t>hysteroscopic</a:t>
            </a:r>
            <a:r>
              <a:rPr lang="en-IN" sz="2400" dirty="0"/>
              <a:t> guided resection </a:t>
            </a:r>
          </a:p>
          <a:p>
            <a:pPr algn="ctr"/>
            <a:r>
              <a:rPr lang="en-IN" sz="2400" dirty="0"/>
              <a:t>2. Laparotomy or laparoscopic approach – exposing the LUS by dissection the bladder and excision of the scar tissue with pregnancy --- reconstruction of LUS</a:t>
            </a:r>
          </a:p>
          <a:p>
            <a:pPr algn="ctr"/>
            <a:r>
              <a:rPr lang="en-IN" sz="2400" dirty="0"/>
              <a:t>3. Hysterectomy</a:t>
            </a:r>
          </a:p>
          <a:p>
            <a:pPr algn="ctr"/>
            <a:endParaRPr lang="en-US" sz="2400" dirty="0"/>
          </a:p>
        </p:txBody>
      </p:sp>
      <p:sp>
        <p:nvSpPr>
          <p:cNvPr id="5" name="Rectangle 4">
            <a:extLst>
              <a:ext uri="{FF2B5EF4-FFF2-40B4-BE49-F238E27FC236}">
                <a16:creationId xmlns:a16="http://schemas.microsoft.com/office/drawing/2014/main" id="{4B65F550-4243-2332-8D98-241C6AB0CF05}"/>
              </a:ext>
            </a:extLst>
          </p:cNvPr>
          <p:cNvSpPr/>
          <p:nvPr/>
        </p:nvSpPr>
        <p:spPr>
          <a:xfrm>
            <a:off x="134043" y="5677013"/>
            <a:ext cx="4283376" cy="11249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err="1"/>
              <a:t>Heterotropic</a:t>
            </a:r>
            <a:endParaRPr lang="en-IN" sz="2400" dirty="0"/>
          </a:p>
          <a:p>
            <a:pPr algn="ctr"/>
            <a:r>
              <a:rPr lang="en-IN" sz="2400" dirty="0"/>
              <a:t>pregnancy</a:t>
            </a:r>
            <a:endParaRPr lang="en-US" sz="2400" dirty="0"/>
          </a:p>
        </p:txBody>
      </p:sp>
      <p:sp>
        <p:nvSpPr>
          <p:cNvPr id="6" name="Rectangle 5">
            <a:extLst>
              <a:ext uri="{FF2B5EF4-FFF2-40B4-BE49-F238E27FC236}">
                <a16:creationId xmlns:a16="http://schemas.microsoft.com/office/drawing/2014/main" id="{EFDA80B0-3B92-2E9F-1CD2-77DCA2F763EF}"/>
              </a:ext>
            </a:extLst>
          </p:cNvPr>
          <p:cNvSpPr/>
          <p:nvPr/>
        </p:nvSpPr>
        <p:spPr>
          <a:xfrm>
            <a:off x="5747656" y="5522438"/>
            <a:ext cx="6288834" cy="11249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t>Medical or conservative approach if intrauterine pregnancy non viable</a:t>
            </a:r>
          </a:p>
        </p:txBody>
      </p:sp>
      <p:sp>
        <p:nvSpPr>
          <p:cNvPr id="7" name="Arrow: Right 6">
            <a:extLst>
              <a:ext uri="{FF2B5EF4-FFF2-40B4-BE49-F238E27FC236}">
                <a16:creationId xmlns:a16="http://schemas.microsoft.com/office/drawing/2014/main" id="{CCAB69A2-473B-5536-08CE-344ED275C61F}"/>
              </a:ext>
            </a:extLst>
          </p:cNvPr>
          <p:cNvSpPr/>
          <p:nvPr/>
        </p:nvSpPr>
        <p:spPr>
          <a:xfrm flipV="1">
            <a:off x="4020866" y="3755249"/>
            <a:ext cx="1464907" cy="643813"/>
          </a:xfrm>
          <a:prstGeom prst="rightArrow">
            <a:avLst>
              <a:gd name="adj1" fmla="val 50000"/>
              <a:gd name="adj2" fmla="val 9569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F649671B-5743-751A-6CBD-52470726984E}"/>
              </a:ext>
            </a:extLst>
          </p:cNvPr>
          <p:cNvSpPr/>
          <p:nvPr/>
        </p:nvSpPr>
        <p:spPr>
          <a:xfrm>
            <a:off x="4553338" y="5939618"/>
            <a:ext cx="1194318" cy="70775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9729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BF8EF-F308-BD78-2676-F1F76EE48891}"/>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BEDB6C69-F736-85AF-B029-7FE0D3961C37}"/>
              </a:ext>
            </a:extLst>
          </p:cNvPr>
          <p:cNvSpPr/>
          <p:nvPr/>
        </p:nvSpPr>
        <p:spPr>
          <a:xfrm>
            <a:off x="204648" y="3562968"/>
            <a:ext cx="3182365" cy="11989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Abdominal</a:t>
            </a:r>
          </a:p>
          <a:p>
            <a:pPr algn="ctr"/>
            <a:r>
              <a:rPr lang="en-IN" sz="2400" dirty="0"/>
              <a:t>ectopic</a:t>
            </a:r>
            <a:endParaRPr lang="en-US" sz="2400" dirty="0"/>
          </a:p>
        </p:txBody>
      </p:sp>
      <p:sp>
        <p:nvSpPr>
          <p:cNvPr id="4" name="Rectangle 3">
            <a:extLst>
              <a:ext uri="{FF2B5EF4-FFF2-40B4-BE49-F238E27FC236}">
                <a16:creationId xmlns:a16="http://schemas.microsoft.com/office/drawing/2014/main" id="{548B4606-BAFC-CB11-8A1A-7AE58CBB8B01}"/>
              </a:ext>
            </a:extLst>
          </p:cNvPr>
          <p:cNvSpPr/>
          <p:nvPr/>
        </p:nvSpPr>
        <p:spPr>
          <a:xfrm>
            <a:off x="5183155" y="2214694"/>
            <a:ext cx="6349482" cy="39061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b="1" dirty="0"/>
              <a:t>Early first trimester abdominal pregnancy – laparoscopic approach</a:t>
            </a:r>
          </a:p>
          <a:p>
            <a:pPr algn="ctr"/>
            <a:r>
              <a:rPr lang="en-IN" sz="2400" b="1" dirty="0"/>
              <a:t>
Advanced abdominal pregnancy – laparotomy</a:t>
            </a:r>
          </a:p>
          <a:p>
            <a:pPr algn="ctr"/>
            <a:r>
              <a:rPr lang="en-IN" sz="2400" dirty="0"/>
              <a:t>
The placenta may be left </a:t>
            </a:r>
            <a:r>
              <a:rPr lang="en-IN" sz="2400" dirty="0" err="1"/>
              <a:t>insitu</a:t>
            </a:r>
            <a:r>
              <a:rPr lang="en-IN" sz="2400" dirty="0"/>
              <a:t> if the vascular attachment involves vascular structures or vital organs. Await spontaneous absorption or use adjuvant treatment with methotrexate or selective arterial embolization.</a:t>
            </a:r>
            <a:endParaRPr lang="en-US" sz="2400" dirty="0"/>
          </a:p>
        </p:txBody>
      </p:sp>
      <p:sp>
        <p:nvSpPr>
          <p:cNvPr id="5" name="Arrow: Right 4">
            <a:extLst>
              <a:ext uri="{FF2B5EF4-FFF2-40B4-BE49-F238E27FC236}">
                <a16:creationId xmlns:a16="http://schemas.microsoft.com/office/drawing/2014/main" id="{3B5D6A19-FB6A-6AAA-4EA6-20F48C715684}"/>
              </a:ext>
            </a:extLst>
          </p:cNvPr>
          <p:cNvSpPr/>
          <p:nvPr/>
        </p:nvSpPr>
        <p:spPr>
          <a:xfrm>
            <a:off x="3630261" y="3748896"/>
            <a:ext cx="1309645" cy="89441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242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69DF7-0A22-51E7-FB5D-84C78D4953B2}"/>
              </a:ext>
            </a:extLst>
          </p:cNvPr>
          <p:cNvSpPr>
            <a:spLocks noGrp="1"/>
          </p:cNvSpPr>
          <p:nvPr>
            <p:ph type="title"/>
          </p:nvPr>
        </p:nvSpPr>
        <p:spPr>
          <a:xfrm>
            <a:off x="363895" y="301276"/>
            <a:ext cx="4413380" cy="1172961"/>
          </a:xfrm>
        </p:spPr>
        <p:txBody>
          <a:bodyPr/>
          <a:lstStyle/>
          <a:p>
            <a:r>
              <a:rPr lang="en-IN" b="1" dirty="0">
                <a:solidFill>
                  <a:schemeClr val="accent6">
                    <a:lumMod val="50000"/>
                  </a:schemeClr>
                </a:solidFill>
              </a:rPr>
              <a:t>Post surgery </a:t>
            </a:r>
            <a:endParaRPr lang="en-US" b="1" dirty="0">
              <a:solidFill>
                <a:schemeClr val="accent6">
                  <a:lumMod val="50000"/>
                </a:schemeClr>
              </a:solidFill>
            </a:endParaRPr>
          </a:p>
        </p:txBody>
      </p:sp>
      <p:sp>
        <p:nvSpPr>
          <p:cNvPr id="4" name="TextBox 3">
            <a:extLst>
              <a:ext uri="{FF2B5EF4-FFF2-40B4-BE49-F238E27FC236}">
                <a16:creationId xmlns:a16="http://schemas.microsoft.com/office/drawing/2014/main" id="{EC11237B-7D87-A1DB-7F3F-B493FA5DA604}"/>
              </a:ext>
            </a:extLst>
          </p:cNvPr>
          <p:cNvSpPr txBox="1"/>
          <p:nvPr/>
        </p:nvSpPr>
        <p:spPr>
          <a:xfrm>
            <a:off x="223934" y="1313423"/>
            <a:ext cx="12119840" cy="3539430"/>
          </a:xfrm>
          <a:prstGeom prst="rect">
            <a:avLst/>
          </a:prstGeom>
          <a:noFill/>
        </p:spPr>
        <p:txBody>
          <a:bodyPr wrap="square">
            <a:spAutoFit/>
          </a:bodyPr>
          <a:lstStyle/>
          <a:p>
            <a:pPr marL="342900" indent="-342900">
              <a:buFont typeface="Arial" panose="020B0604020202020204" pitchFamily="34" charset="0"/>
              <a:buChar char="•"/>
            </a:pPr>
            <a:r>
              <a:rPr lang="en-US" sz="2800" dirty="0"/>
              <a:t>In either scenarios the tissue removed has to be sent for histopathology.</a:t>
            </a:r>
          </a:p>
          <a:p>
            <a:pPr marL="342900" indent="-342900">
              <a:buFont typeface="Arial" panose="020B0604020202020204" pitchFamily="34" charset="0"/>
              <a:buChar char="•"/>
            </a:pPr>
            <a:r>
              <a:rPr lang="en-US" sz="2800" dirty="0"/>
              <a:t>If a salpingotomy is performed, women should be informed about the risk of persistent trophoblast with the need for </a:t>
            </a:r>
            <a:r>
              <a:rPr lang="en-US" sz="2800" b="1" dirty="0"/>
              <a:t>serum b-</a:t>
            </a:r>
            <a:r>
              <a:rPr lang="en-US" sz="2800" b="1" dirty="0" err="1"/>
              <a:t>hCG</a:t>
            </a:r>
            <a:r>
              <a:rPr lang="en-US" sz="2800" b="1" dirty="0"/>
              <a:t> level follow-up</a:t>
            </a:r>
            <a:r>
              <a:rPr lang="en-US" sz="2800" dirty="0"/>
              <a:t>. They should also be counselled that there is a small risk that they may need further treatment in the form of systemic methotrexate or salpingectomy. </a:t>
            </a:r>
          </a:p>
          <a:p>
            <a:pPr marL="342900" indent="-342900">
              <a:buFont typeface="Arial" panose="020B0604020202020204" pitchFamily="34" charset="0"/>
              <a:buChar char="•"/>
            </a:pPr>
            <a:r>
              <a:rPr lang="en-US" sz="2800" dirty="0"/>
              <a:t>In India there is high prevalence of pelvic tuberculosis. This should be considered at the time of surgery for ectopic pregnancy. Appropriate sampling, testing and further treatment should be instituted for such situations.</a:t>
            </a:r>
          </a:p>
        </p:txBody>
      </p:sp>
    </p:spTree>
    <p:extLst>
      <p:ext uri="{BB962C8B-B14F-4D97-AF65-F5344CB8AC3E}">
        <p14:creationId xmlns:p14="http://schemas.microsoft.com/office/powerpoint/2010/main" val="247020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2FAC-A8FE-37E7-8755-659940A6D5DC}"/>
              </a:ext>
            </a:extLst>
          </p:cNvPr>
          <p:cNvSpPr>
            <a:spLocks noGrp="1"/>
          </p:cNvSpPr>
          <p:nvPr>
            <p:ph type="title"/>
          </p:nvPr>
        </p:nvSpPr>
        <p:spPr>
          <a:xfrm>
            <a:off x="93933" y="0"/>
            <a:ext cx="11184294" cy="2062066"/>
          </a:xfrm>
        </p:spPr>
        <p:txBody>
          <a:bodyPr/>
          <a:lstStyle/>
          <a:p>
            <a:r>
              <a:rPr lang="en-IN" dirty="0">
                <a:solidFill>
                  <a:schemeClr val="accent6">
                    <a:lumMod val="75000"/>
                  </a:schemeClr>
                </a:solidFill>
              </a:rPr>
              <a:t>Q2.A).LIST THE VARIOUS MODALITIES OF TREATMENT of ECTOPIC PREGNANCY.</a:t>
            </a:r>
            <a:endParaRPr lang="en-US" dirty="0">
              <a:solidFill>
                <a:schemeClr val="accent6">
                  <a:lumMod val="75000"/>
                </a:schemeClr>
              </a:solidFill>
            </a:endParaRPr>
          </a:p>
        </p:txBody>
      </p:sp>
      <p:sp>
        <p:nvSpPr>
          <p:cNvPr id="3" name="Content Placeholder 2">
            <a:extLst>
              <a:ext uri="{FF2B5EF4-FFF2-40B4-BE49-F238E27FC236}">
                <a16:creationId xmlns:a16="http://schemas.microsoft.com/office/drawing/2014/main" id="{6077F1EB-1004-F54A-9638-F8AC8614F62C}"/>
              </a:ext>
            </a:extLst>
          </p:cNvPr>
          <p:cNvSpPr>
            <a:spLocks noGrp="1"/>
          </p:cNvSpPr>
          <p:nvPr>
            <p:ph idx="1"/>
          </p:nvPr>
        </p:nvSpPr>
        <p:spPr>
          <a:xfrm>
            <a:off x="177282" y="1520890"/>
            <a:ext cx="12014718" cy="5337110"/>
          </a:xfrm>
        </p:spPr>
        <p:txBody>
          <a:bodyPr>
            <a:noAutofit/>
          </a:bodyPr>
          <a:lstStyle/>
          <a:p>
            <a:r>
              <a:rPr lang="en-US" sz="2800" dirty="0"/>
              <a:t>Ectopic pregnancy is defined as the </a:t>
            </a:r>
            <a:r>
              <a:rPr lang="en-US" sz="2800" dirty="0">
                <a:solidFill>
                  <a:srgbClr val="C00000"/>
                </a:solidFill>
              </a:rPr>
              <a:t>implantation of a fertilized egg outside the uterine cavity. </a:t>
            </a:r>
            <a:endParaRPr lang="en-US" sz="2800" dirty="0"/>
          </a:p>
          <a:p>
            <a:pPr marL="0" indent="0">
              <a:buNone/>
            </a:pPr>
            <a:r>
              <a:rPr lang="en-IN" sz="2800" dirty="0"/>
              <a:t>MC site</a:t>
            </a:r>
            <a:r>
              <a:rPr lang="en-US" sz="2800" dirty="0"/>
              <a:t> (97%) </a:t>
            </a:r>
            <a:r>
              <a:rPr lang="en-IN" sz="2800" dirty="0"/>
              <a:t>-</a:t>
            </a:r>
            <a:r>
              <a:rPr lang="en-US" sz="2800" b="1" dirty="0"/>
              <a:t>fallopian tube.</a:t>
            </a:r>
            <a:endParaRPr lang="en-IN" sz="2800" b="1" dirty="0"/>
          </a:p>
          <a:p>
            <a:pPr marL="0" indent="0">
              <a:buNone/>
            </a:pPr>
            <a:r>
              <a:rPr lang="en-US" sz="2800" dirty="0"/>
              <a:t> remaining 3</a:t>
            </a:r>
            <a:r>
              <a:rPr lang="en-IN" sz="2800" dirty="0"/>
              <a:t>%</a:t>
            </a:r>
            <a:endParaRPr lang="en-US" sz="2800" dirty="0"/>
          </a:p>
          <a:p>
            <a:r>
              <a:rPr lang="en-US" sz="2800" dirty="0"/>
              <a:t> cervix</a:t>
            </a:r>
            <a:endParaRPr lang="en-IN" sz="2800" dirty="0"/>
          </a:p>
          <a:p>
            <a:r>
              <a:rPr lang="en-IN" sz="2800" dirty="0"/>
              <a:t> </a:t>
            </a:r>
            <a:r>
              <a:rPr lang="en-US" sz="2800" dirty="0"/>
              <a:t>ovary</a:t>
            </a:r>
            <a:endParaRPr lang="en-IN" sz="2800" dirty="0"/>
          </a:p>
          <a:p>
            <a:r>
              <a:rPr lang="en-US" sz="2800" dirty="0"/>
              <a:t>peritoneal </a:t>
            </a:r>
            <a:r>
              <a:rPr lang="en-US" sz="2800" dirty="0" err="1"/>
              <a:t>cavit</a:t>
            </a:r>
            <a:r>
              <a:rPr lang="en-IN" sz="2800" dirty="0"/>
              <a:t>y</a:t>
            </a:r>
          </a:p>
          <a:p>
            <a:r>
              <a:rPr lang="en-US" sz="2800" dirty="0"/>
              <a:t> uterine scars</a:t>
            </a:r>
          </a:p>
        </p:txBody>
      </p:sp>
    </p:spTree>
    <p:extLst>
      <p:ext uri="{BB962C8B-B14F-4D97-AF65-F5344CB8AC3E}">
        <p14:creationId xmlns:p14="http://schemas.microsoft.com/office/powerpoint/2010/main" val="31009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4A20-0F7D-24C7-BBCC-DD6A65F6798B}"/>
              </a:ext>
            </a:extLst>
          </p:cNvPr>
          <p:cNvSpPr>
            <a:spLocks noGrp="1"/>
          </p:cNvSpPr>
          <p:nvPr>
            <p:ph type="title"/>
          </p:nvPr>
        </p:nvSpPr>
        <p:spPr>
          <a:xfrm>
            <a:off x="913775" y="-242595"/>
            <a:ext cx="10364451" cy="1436914"/>
          </a:xfrm>
        </p:spPr>
        <p:txBody>
          <a:bodyPr/>
          <a:lstStyle/>
          <a:p>
            <a:r>
              <a:rPr lang="en-IN" sz="4400" dirty="0">
                <a:solidFill>
                  <a:schemeClr val="accent6">
                    <a:lumMod val="75000"/>
                  </a:schemeClr>
                </a:solidFill>
              </a:rPr>
              <a:t>MODALITIES</a:t>
            </a:r>
            <a:r>
              <a:rPr lang="en-IN" dirty="0">
                <a:solidFill>
                  <a:schemeClr val="bg1"/>
                </a:solidFill>
              </a:rPr>
              <a:t>:</a:t>
            </a:r>
            <a:endParaRPr lang="en-US" dirty="0">
              <a:solidFill>
                <a:schemeClr val="bg1"/>
              </a:solidFill>
            </a:endParaRPr>
          </a:p>
        </p:txBody>
      </p:sp>
      <p:sp>
        <p:nvSpPr>
          <p:cNvPr id="3" name="Content Placeholder 2">
            <a:extLst>
              <a:ext uri="{FF2B5EF4-FFF2-40B4-BE49-F238E27FC236}">
                <a16:creationId xmlns:a16="http://schemas.microsoft.com/office/drawing/2014/main" id="{4FE7B2F3-5119-D044-F524-B77AB7EBEFB5}"/>
              </a:ext>
            </a:extLst>
          </p:cNvPr>
          <p:cNvSpPr>
            <a:spLocks noGrp="1"/>
          </p:cNvSpPr>
          <p:nvPr>
            <p:ph idx="1"/>
          </p:nvPr>
        </p:nvSpPr>
        <p:spPr>
          <a:xfrm>
            <a:off x="242596" y="1996750"/>
            <a:ext cx="10804815" cy="5019869"/>
          </a:xfrm>
        </p:spPr>
        <p:txBody>
          <a:bodyPr>
            <a:normAutofit/>
          </a:bodyPr>
          <a:lstStyle/>
          <a:p>
            <a:pPr marL="0" indent="0">
              <a:buNone/>
            </a:pPr>
            <a:r>
              <a:rPr lang="en-IN" sz="3200" dirty="0"/>
              <a:t>                        Expectant management</a:t>
            </a:r>
          </a:p>
          <a:p>
            <a:pPr marL="0" indent="0">
              <a:buNone/>
            </a:pPr>
            <a:r>
              <a:rPr lang="en-IN" sz="3200" dirty="0"/>
              <a:t>.                       Medical management</a:t>
            </a:r>
          </a:p>
          <a:p>
            <a:pPr marL="0" indent="0">
              <a:buNone/>
            </a:pPr>
            <a:r>
              <a:rPr lang="en-IN" sz="3200" dirty="0"/>
              <a:t>.                       Surgical management</a:t>
            </a:r>
          </a:p>
          <a:p>
            <a:pPr marL="0" indent="0">
              <a:buNone/>
            </a:pPr>
            <a:r>
              <a:rPr lang="en-IN" sz="3200" dirty="0"/>
              <a:t>.                      Surgically administered medical      treatment(SAM).</a:t>
            </a:r>
          </a:p>
          <a:p>
            <a:pPr marL="0" indent="0">
              <a:buNone/>
            </a:pPr>
            <a:endParaRPr lang="en-IN" sz="3200" b="1" dirty="0">
              <a:solidFill>
                <a:schemeClr val="accent6">
                  <a:lumMod val="50000"/>
                </a:schemeClr>
              </a:solidFill>
            </a:endParaRPr>
          </a:p>
          <a:p>
            <a:endParaRPr lang="en-US" sz="3200" dirty="0">
              <a:solidFill>
                <a:srgbClr val="C00000"/>
              </a:solidFill>
            </a:endParaRPr>
          </a:p>
        </p:txBody>
      </p:sp>
      <p:cxnSp>
        <p:nvCxnSpPr>
          <p:cNvPr id="4" name="Straight Arrow Connector 3">
            <a:extLst>
              <a:ext uri="{FF2B5EF4-FFF2-40B4-BE49-F238E27FC236}">
                <a16:creationId xmlns:a16="http://schemas.microsoft.com/office/drawing/2014/main" id="{EAE93E77-7CA3-9085-AC5C-D55CF894DE95}"/>
              </a:ext>
            </a:extLst>
          </p:cNvPr>
          <p:cNvCxnSpPr>
            <a:cxnSpLocks/>
          </p:cNvCxnSpPr>
          <p:nvPr/>
        </p:nvCxnSpPr>
        <p:spPr>
          <a:xfrm flipV="1">
            <a:off x="737118" y="2435290"/>
            <a:ext cx="1894115" cy="16235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7BB8DA2-3EF4-E4D3-B84E-A8BC7367774A}"/>
              </a:ext>
            </a:extLst>
          </p:cNvPr>
          <p:cNvCxnSpPr>
            <a:cxnSpLocks/>
          </p:cNvCxnSpPr>
          <p:nvPr/>
        </p:nvCxnSpPr>
        <p:spPr>
          <a:xfrm>
            <a:off x="653143" y="3993502"/>
            <a:ext cx="2164702" cy="8677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851798B-2E56-6B92-1D20-CA1BD87763EA}"/>
              </a:ext>
            </a:extLst>
          </p:cNvPr>
          <p:cNvCxnSpPr>
            <a:cxnSpLocks/>
          </p:cNvCxnSpPr>
          <p:nvPr/>
        </p:nvCxnSpPr>
        <p:spPr>
          <a:xfrm flipV="1">
            <a:off x="550506" y="3834882"/>
            <a:ext cx="2267339" cy="158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C90F5EE-44BE-67B2-089B-7E1D44441BC0}"/>
              </a:ext>
            </a:extLst>
          </p:cNvPr>
          <p:cNvCxnSpPr>
            <a:cxnSpLocks/>
          </p:cNvCxnSpPr>
          <p:nvPr/>
        </p:nvCxnSpPr>
        <p:spPr>
          <a:xfrm flipV="1">
            <a:off x="653143" y="3135086"/>
            <a:ext cx="2164702" cy="8584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13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38A43F-8939-21E2-908E-DFAACEDDC065}"/>
              </a:ext>
            </a:extLst>
          </p:cNvPr>
          <p:cNvSpPr>
            <a:spLocks noGrp="1"/>
          </p:cNvSpPr>
          <p:nvPr>
            <p:ph idx="4294967295"/>
          </p:nvPr>
        </p:nvSpPr>
        <p:spPr>
          <a:xfrm>
            <a:off x="18660" y="223935"/>
            <a:ext cx="12083143" cy="6634163"/>
          </a:xfrm>
        </p:spPr>
        <p:txBody>
          <a:bodyPr/>
          <a:lstStyle/>
          <a:p>
            <a:r>
              <a:rPr lang="en-IN" sz="2400" b="1" dirty="0">
                <a:solidFill>
                  <a:schemeClr val="accent6">
                    <a:lumMod val="50000"/>
                  </a:schemeClr>
                </a:solidFill>
              </a:rPr>
              <a:t>Expectant management:</a:t>
            </a:r>
            <a:r>
              <a:rPr lang="en-IN" dirty="0"/>
              <a:t>
In select women, </a:t>
            </a:r>
            <a:r>
              <a:rPr lang="en-IN" dirty="0">
                <a:solidFill>
                  <a:srgbClr val="C00000"/>
                </a:solidFill>
              </a:rPr>
              <a:t>close observation, in anticipation that there will be spontaneous resorption</a:t>
            </a:r>
            <a:r>
              <a:rPr lang="en-IN" dirty="0"/>
              <a:t> of an ectopic pregnancy, is reasonable provided patient is </a:t>
            </a:r>
            <a:r>
              <a:rPr lang="en-IN" b="1" dirty="0"/>
              <a:t>hemodynamically stable and asymptomatic</a:t>
            </a:r>
          </a:p>
          <a:p>
            <a:pPr marL="0" indent="0">
              <a:buNone/>
            </a:pPr>
            <a:r>
              <a:rPr lang="en-IN" sz="2400" b="1" dirty="0">
                <a:solidFill>
                  <a:schemeClr val="accent6">
                    <a:lumMod val="50000"/>
                  </a:schemeClr>
                </a:solidFill>
              </a:rPr>
              <a:t>Medical management :</a:t>
            </a:r>
          </a:p>
          <a:p>
            <a:endParaRPr lang="en-US" sz="2400" b="1" dirty="0">
              <a:solidFill>
                <a:schemeClr val="accent6">
                  <a:lumMod val="50000"/>
                </a:schemeClr>
              </a:solidFill>
            </a:endParaRPr>
          </a:p>
        </p:txBody>
      </p:sp>
      <p:sp>
        <p:nvSpPr>
          <p:cNvPr id="4" name="TextBox 3">
            <a:extLst>
              <a:ext uri="{FF2B5EF4-FFF2-40B4-BE49-F238E27FC236}">
                <a16:creationId xmlns:a16="http://schemas.microsoft.com/office/drawing/2014/main" id="{2B28382B-467C-C8A4-ED6D-BE21E6003258}"/>
              </a:ext>
            </a:extLst>
          </p:cNvPr>
          <p:cNvSpPr txBox="1"/>
          <p:nvPr/>
        </p:nvSpPr>
        <p:spPr>
          <a:xfrm>
            <a:off x="5330248" y="2981628"/>
            <a:ext cx="6290387"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IN" sz="2400" b="1" dirty="0"/>
              <a:t>Multiple dose regime 
Methotrexate</a:t>
            </a:r>
            <a:r>
              <a:rPr lang="en-IN" sz="2400" dirty="0"/>
              <a:t> 1mg/kg on day 1,3,5,7 with </a:t>
            </a:r>
            <a:r>
              <a:rPr lang="en-IN" sz="2400" dirty="0" err="1"/>
              <a:t>folinic</a:t>
            </a:r>
            <a:r>
              <a:rPr lang="en-IN" sz="2400" dirty="0"/>
              <a:t> acid rescue 0.1mg/kg </a:t>
            </a:r>
            <a:r>
              <a:rPr lang="en-IN" sz="2400" dirty="0" err="1"/>
              <a:t>im</a:t>
            </a:r>
            <a:r>
              <a:rPr lang="en-IN" sz="2400" dirty="0"/>
              <a:t> on day 2,4,6,8</a:t>
            </a:r>
            <a:endParaRPr lang="en-US" sz="2400" dirty="0"/>
          </a:p>
        </p:txBody>
      </p:sp>
      <p:cxnSp>
        <p:nvCxnSpPr>
          <p:cNvPr id="5" name="Straight Arrow Connector 4">
            <a:extLst>
              <a:ext uri="{FF2B5EF4-FFF2-40B4-BE49-F238E27FC236}">
                <a16:creationId xmlns:a16="http://schemas.microsoft.com/office/drawing/2014/main" id="{877A990D-9041-224B-FE5E-F8FA3D009B6F}"/>
              </a:ext>
            </a:extLst>
          </p:cNvPr>
          <p:cNvCxnSpPr>
            <a:cxnSpLocks/>
          </p:cNvCxnSpPr>
          <p:nvPr/>
        </p:nvCxnSpPr>
        <p:spPr>
          <a:xfrm>
            <a:off x="4907902" y="2761861"/>
            <a:ext cx="0" cy="1548882"/>
          </a:xfrm>
          <a:prstGeom prst="straightConnector1">
            <a:avLst/>
          </a:prstGeom>
        </p:spPr>
        <p:style>
          <a:lnRef idx="2">
            <a:schemeClr val="dk1"/>
          </a:lnRef>
          <a:fillRef idx="0">
            <a:schemeClr val="dk1"/>
          </a:fillRef>
          <a:effectRef idx="1">
            <a:schemeClr val="dk1"/>
          </a:effectRef>
          <a:fontRef idx="minor">
            <a:schemeClr val="tx1"/>
          </a:fontRef>
        </p:style>
      </p:cxnSp>
      <p:sp>
        <p:nvSpPr>
          <p:cNvPr id="9" name="Rectangle 8">
            <a:extLst>
              <a:ext uri="{FF2B5EF4-FFF2-40B4-BE49-F238E27FC236}">
                <a16:creationId xmlns:a16="http://schemas.microsoft.com/office/drawing/2014/main" id="{8F21494B-73AD-C5B0-46F1-AB0A15EF325F}"/>
              </a:ext>
            </a:extLst>
          </p:cNvPr>
          <p:cNvSpPr/>
          <p:nvPr/>
        </p:nvSpPr>
        <p:spPr>
          <a:xfrm>
            <a:off x="672585" y="3092660"/>
            <a:ext cx="3728659" cy="11354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400" b="1" dirty="0"/>
              <a:t>Single dose regime</a:t>
            </a:r>
            <a:r>
              <a:rPr lang="en-IN" dirty="0"/>
              <a:t>
</a:t>
            </a:r>
            <a:r>
              <a:rPr lang="en-IN" b="1" dirty="0" err="1"/>
              <a:t>Mtx</a:t>
            </a:r>
            <a:r>
              <a:rPr lang="en-IN" dirty="0"/>
              <a:t>  -Dosage 50mg/m2 Single </a:t>
            </a:r>
            <a:r>
              <a:rPr lang="en-IN" dirty="0" err="1"/>
              <a:t>im</a:t>
            </a:r>
            <a:endParaRPr lang="en-US" dirty="0"/>
          </a:p>
        </p:txBody>
      </p:sp>
      <p:sp>
        <p:nvSpPr>
          <p:cNvPr id="11" name="TextBox 10">
            <a:extLst>
              <a:ext uri="{FF2B5EF4-FFF2-40B4-BE49-F238E27FC236}">
                <a16:creationId xmlns:a16="http://schemas.microsoft.com/office/drawing/2014/main" id="{88568995-ABC2-FEA0-2224-9102056BC66E}"/>
              </a:ext>
            </a:extLst>
          </p:cNvPr>
          <p:cNvSpPr txBox="1"/>
          <p:nvPr/>
        </p:nvSpPr>
        <p:spPr>
          <a:xfrm>
            <a:off x="27654" y="4371392"/>
            <a:ext cx="6134876" cy="461665"/>
          </a:xfrm>
          <a:prstGeom prst="rect">
            <a:avLst/>
          </a:prstGeom>
          <a:noFill/>
        </p:spPr>
        <p:txBody>
          <a:bodyPr wrap="square">
            <a:spAutoFit/>
          </a:bodyPr>
          <a:lstStyle/>
          <a:p>
            <a:r>
              <a:rPr lang="en-IN" sz="2400" b="1" dirty="0">
                <a:solidFill>
                  <a:schemeClr val="accent6">
                    <a:lumMod val="50000"/>
                  </a:schemeClr>
                </a:solidFill>
              </a:rPr>
              <a:t>SURGICAL MANAGEMENT :</a:t>
            </a:r>
            <a:endParaRPr lang="en-US" sz="2400" b="1" dirty="0">
              <a:solidFill>
                <a:schemeClr val="accent6">
                  <a:lumMod val="50000"/>
                </a:schemeClr>
              </a:solidFill>
            </a:endParaRPr>
          </a:p>
        </p:txBody>
      </p:sp>
      <p:sp>
        <p:nvSpPr>
          <p:cNvPr id="13" name="TextBox 12">
            <a:extLst>
              <a:ext uri="{FF2B5EF4-FFF2-40B4-BE49-F238E27FC236}">
                <a16:creationId xmlns:a16="http://schemas.microsoft.com/office/drawing/2014/main" id="{1425928F-9E63-60AA-8409-DE4F3328674A}"/>
              </a:ext>
            </a:extLst>
          </p:cNvPr>
          <p:cNvSpPr txBox="1"/>
          <p:nvPr/>
        </p:nvSpPr>
        <p:spPr>
          <a:xfrm>
            <a:off x="492189" y="4893706"/>
            <a:ext cx="10620569" cy="2308324"/>
          </a:xfrm>
          <a:prstGeom prst="rect">
            <a:avLst/>
          </a:prstGeom>
          <a:noFill/>
        </p:spPr>
        <p:txBody>
          <a:bodyPr wrap="square">
            <a:spAutoFit/>
          </a:bodyPr>
          <a:lstStyle/>
          <a:p>
            <a:r>
              <a:rPr lang="en-IN" sz="2400" dirty="0"/>
              <a:t>Surgery is the first line of treatment when Criteria for expectant and medical management are not met with</a:t>
            </a:r>
          </a:p>
          <a:p>
            <a:pPr marL="0" indent="0">
              <a:buNone/>
            </a:pPr>
            <a:r>
              <a:rPr lang="en-IN" sz="2400" dirty="0"/>
              <a:t>· </a:t>
            </a:r>
            <a:r>
              <a:rPr lang="en-IN" sz="2400" b="1" dirty="0"/>
              <a:t>Sac more than 35 mm</a:t>
            </a:r>
          </a:p>
          <a:p>
            <a:pPr marL="0" indent="0">
              <a:buNone/>
            </a:pPr>
            <a:r>
              <a:rPr lang="en-IN" sz="2400" b="1" dirty="0"/>
              <a:t>.Cardiac activity present</a:t>
            </a:r>
          </a:p>
          <a:p>
            <a:pPr marL="0" indent="0">
              <a:buNone/>
            </a:pPr>
            <a:r>
              <a:rPr lang="en-IN" sz="2400" b="1" dirty="0"/>
              <a:t>· Beta </a:t>
            </a:r>
            <a:r>
              <a:rPr lang="en-IN" sz="2400" b="1" dirty="0" err="1"/>
              <a:t>hCG</a:t>
            </a:r>
            <a:r>
              <a:rPr lang="en-IN" sz="2400" b="1" dirty="0"/>
              <a:t> more than 5000</a:t>
            </a:r>
            <a:r>
              <a:rPr lang="en-IN" sz="2400" dirty="0"/>
              <a:t>
· </a:t>
            </a:r>
            <a:endParaRPr lang="en-US" sz="2400" dirty="0"/>
          </a:p>
        </p:txBody>
      </p:sp>
    </p:spTree>
    <p:extLst>
      <p:ext uri="{BB962C8B-B14F-4D97-AF65-F5344CB8AC3E}">
        <p14:creationId xmlns:p14="http://schemas.microsoft.com/office/powerpoint/2010/main" val="1362574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B59A6-9EB1-F6B9-C8F7-B94ECAF20AB4}"/>
              </a:ext>
            </a:extLst>
          </p:cNvPr>
          <p:cNvSpPr>
            <a:spLocks noGrp="1"/>
          </p:cNvSpPr>
          <p:nvPr>
            <p:ph type="title"/>
          </p:nvPr>
        </p:nvSpPr>
        <p:spPr>
          <a:xfrm>
            <a:off x="-4786604" y="-578497"/>
            <a:ext cx="16064831" cy="2793192"/>
          </a:xfrm>
        </p:spPr>
        <p:txBody>
          <a:bodyPr>
            <a:normAutofit/>
          </a:bodyPr>
          <a:lstStyle/>
          <a:p>
            <a:r>
              <a:rPr lang="en-IN" sz="4400" dirty="0">
                <a:solidFill>
                  <a:schemeClr val="accent6">
                    <a:lumMod val="50000"/>
                  </a:schemeClr>
                </a:solidFill>
              </a:rPr>
              <a:t> </a:t>
            </a:r>
            <a:endParaRPr lang="en-US" sz="4400" dirty="0">
              <a:solidFill>
                <a:schemeClr val="accent6">
                  <a:lumMod val="50000"/>
                </a:schemeClr>
              </a:solidFill>
            </a:endParaRPr>
          </a:p>
        </p:txBody>
      </p:sp>
      <p:sp>
        <p:nvSpPr>
          <p:cNvPr id="3" name="Content Placeholder 2">
            <a:extLst>
              <a:ext uri="{FF2B5EF4-FFF2-40B4-BE49-F238E27FC236}">
                <a16:creationId xmlns:a16="http://schemas.microsoft.com/office/drawing/2014/main" id="{34AF19D1-FF92-4CC2-B82B-CA0F9651E09E}"/>
              </a:ext>
            </a:extLst>
          </p:cNvPr>
          <p:cNvSpPr>
            <a:spLocks noGrp="1"/>
          </p:cNvSpPr>
          <p:nvPr>
            <p:ph idx="1"/>
          </p:nvPr>
        </p:nvSpPr>
        <p:spPr>
          <a:xfrm>
            <a:off x="503852" y="382555"/>
            <a:ext cx="10690398" cy="5189103"/>
          </a:xfrm>
        </p:spPr>
        <p:txBody>
          <a:bodyPr>
            <a:normAutofit/>
          </a:bodyPr>
          <a:lstStyle/>
          <a:p>
            <a:r>
              <a:rPr lang="en-IN" sz="2800" dirty="0">
                <a:solidFill>
                  <a:schemeClr val="accent6">
                    <a:lumMod val="50000"/>
                  </a:schemeClr>
                </a:solidFill>
              </a:rPr>
              <a:t>Procedures: </a:t>
            </a:r>
            <a:r>
              <a:rPr lang="en-IN" sz="2800" b="1" dirty="0"/>
              <a:t>Salpingotomy, Salpingostomy, salpingectomy (definite treatment)</a:t>
            </a:r>
          </a:p>
          <a:p>
            <a:endParaRPr lang="en-IN" sz="2800" b="1" dirty="0"/>
          </a:p>
          <a:p>
            <a:endParaRPr lang="en-US" sz="2800" b="1" dirty="0"/>
          </a:p>
        </p:txBody>
      </p:sp>
      <p:sp>
        <p:nvSpPr>
          <p:cNvPr id="5" name="Title 1">
            <a:extLst>
              <a:ext uri="{FF2B5EF4-FFF2-40B4-BE49-F238E27FC236}">
                <a16:creationId xmlns:a16="http://schemas.microsoft.com/office/drawing/2014/main" id="{EF09D193-BC92-B78E-B322-6A26CBC98927}"/>
              </a:ext>
            </a:extLst>
          </p:cNvPr>
          <p:cNvSpPr txBox="1">
            <a:spLocks/>
          </p:cNvSpPr>
          <p:nvPr/>
        </p:nvSpPr>
        <p:spPr>
          <a:xfrm>
            <a:off x="-276809" y="1798841"/>
            <a:ext cx="6372809" cy="83170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marL="342900" indent="-342900">
              <a:buFont typeface="Arial" panose="020B0604020202020204" pitchFamily="34" charset="0"/>
              <a:buChar char="•"/>
            </a:pPr>
            <a:r>
              <a:rPr lang="en-IN" sz="2400" b="1" dirty="0">
                <a:solidFill>
                  <a:schemeClr val="accent6">
                    <a:lumMod val="50000"/>
                  </a:schemeClr>
                </a:solidFill>
              </a:rPr>
              <a:t>Surgically administered medical management</a:t>
            </a:r>
            <a:endParaRPr lang="en-US" sz="2400" b="1" dirty="0">
              <a:solidFill>
                <a:schemeClr val="accent6">
                  <a:lumMod val="50000"/>
                </a:schemeClr>
              </a:solidFill>
            </a:endParaRPr>
          </a:p>
        </p:txBody>
      </p:sp>
      <p:sp>
        <p:nvSpPr>
          <p:cNvPr id="9" name="TextBox 8">
            <a:extLst>
              <a:ext uri="{FF2B5EF4-FFF2-40B4-BE49-F238E27FC236}">
                <a16:creationId xmlns:a16="http://schemas.microsoft.com/office/drawing/2014/main" id="{81247C9F-DC8A-F8CC-9379-1CEF95A16E71}"/>
              </a:ext>
            </a:extLst>
          </p:cNvPr>
          <p:cNvSpPr txBox="1"/>
          <p:nvPr/>
        </p:nvSpPr>
        <p:spPr>
          <a:xfrm>
            <a:off x="680508" y="2750124"/>
            <a:ext cx="9984381" cy="830997"/>
          </a:xfrm>
          <a:prstGeom prst="rect">
            <a:avLst/>
          </a:prstGeom>
          <a:noFill/>
        </p:spPr>
        <p:txBody>
          <a:bodyPr wrap="square">
            <a:spAutoFit/>
          </a:bodyPr>
          <a:lstStyle/>
          <a:p>
            <a:r>
              <a:rPr lang="en-IN" sz="2400" dirty="0"/>
              <a:t>Under ultrasound guidance, direct injection of </a:t>
            </a:r>
            <a:r>
              <a:rPr lang="en-IN" sz="2400" dirty="0">
                <a:solidFill>
                  <a:srgbClr val="C00000"/>
                </a:solidFill>
              </a:rPr>
              <a:t>methotrexate, potassium chloride,hyperosmolar glucose and pge2-alpha have all been used.</a:t>
            </a:r>
          </a:p>
        </p:txBody>
      </p:sp>
    </p:spTree>
    <p:extLst>
      <p:ext uri="{BB962C8B-B14F-4D97-AF65-F5344CB8AC3E}">
        <p14:creationId xmlns:p14="http://schemas.microsoft.com/office/powerpoint/2010/main" val="290701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A652B-A20E-27A6-CD6D-C207A224FA43}"/>
              </a:ext>
            </a:extLst>
          </p:cNvPr>
          <p:cNvSpPr>
            <a:spLocks noGrp="1"/>
          </p:cNvSpPr>
          <p:nvPr>
            <p:ph type="title"/>
          </p:nvPr>
        </p:nvSpPr>
        <p:spPr>
          <a:xfrm>
            <a:off x="301061" y="-749562"/>
            <a:ext cx="10364451" cy="3312597"/>
          </a:xfrm>
        </p:spPr>
        <p:txBody>
          <a:bodyPr/>
          <a:lstStyle/>
          <a:p>
            <a:r>
              <a:rPr lang="en-IN" dirty="0"/>
              <a:t>Q2b)</a:t>
            </a:r>
            <a:r>
              <a:rPr lang="en-IN" dirty="0">
                <a:solidFill>
                  <a:schemeClr val="accent6">
                    <a:lumMod val="50000"/>
                  </a:schemeClr>
                </a:solidFill>
              </a:rPr>
              <a:t>what is the criteria for patient selection for medical management of ectopic pregnancy?</a:t>
            </a:r>
            <a:endParaRPr lang="en-US" dirty="0">
              <a:solidFill>
                <a:schemeClr val="accent6">
                  <a:lumMod val="50000"/>
                </a:schemeClr>
              </a:solidFill>
            </a:endParaRPr>
          </a:p>
        </p:txBody>
      </p:sp>
      <p:sp>
        <p:nvSpPr>
          <p:cNvPr id="7" name="Rectangle 6">
            <a:extLst>
              <a:ext uri="{FF2B5EF4-FFF2-40B4-BE49-F238E27FC236}">
                <a16:creationId xmlns:a16="http://schemas.microsoft.com/office/drawing/2014/main" id="{E4767240-5950-A075-8348-1472547498A8}"/>
              </a:ext>
            </a:extLst>
          </p:cNvPr>
          <p:cNvSpPr/>
          <p:nvPr/>
        </p:nvSpPr>
        <p:spPr>
          <a:xfrm>
            <a:off x="375957" y="1643971"/>
            <a:ext cx="3956808" cy="17290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Pregnancy confirmed:</a:t>
            </a:r>
          </a:p>
          <a:p>
            <a:pPr algn="ctr"/>
            <a:r>
              <a:rPr lang="en-US" sz="2400" dirty="0"/>
              <a:t>Tubal, scar or </a:t>
            </a:r>
          </a:p>
          <a:p>
            <a:pPr algn="ctr"/>
            <a:r>
              <a:rPr lang="en-US" sz="2400" dirty="0"/>
              <a:t>cervical ectopic.</a:t>
            </a:r>
          </a:p>
        </p:txBody>
      </p:sp>
      <p:sp>
        <p:nvSpPr>
          <p:cNvPr id="8" name="Arrow: Right 7">
            <a:extLst>
              <a:ext uri="{FF2B5EF4-FFF2-40B4-BE49-F238E27FC236}">
                <a16:creationId xmlns:a16="http://schemas.microsoft.com/office/drawing/2014/main" id="{E543F3C9-3AF7-5A0D-4A7F-D308AFE9D1C9}"/>
              </a:ext>
            </a:extLst>
          </p:cNvPr>
          <p:cNvSpPr/>
          <p:nvPr/>
        </p:nvSpPr>
        <p:spPr>
          <a:xfrm>
            <a:off x="4432539" y="2061796"/>
            <a:ext cx="1147666" cy="769216"/>
          </a:xfrm>
          <a:prstGeom prst="rightArrow">
            <a:avLst>
              <a:gd name="adj1" fmla="val 47603"/>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D8473F3-A50C-36B7-8254-61B52A5EFBAE}"/>
              </a:ext>
            </a:extLst>
          </p:cNvPr>
          <p:cNvSpPr/>
          <p:nvPr/>
        </p:nvSpPr>
        <p:spPr>
          <a:xfrm>
            <a:off x="5679979" y="1584988"/>
            <a:ext cx="4528706" cy="21489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400" dirty="0"/>
              <a:t>Ultrasound criteria-</a:t>
            </a:r>
          </a:p>
          <a:p>
            <a:pPr algn="ctr"/>
            <a:r>
              <a:rPr lang="en-IN" sz="2400" dirty="0"/>
              <a:t>Mean GSD&lt;35mm</a:t>
            </a:r>
          </a:p>
          <a:p>
            <a:pPr algn="ctr"/>
            <a:r>
              <a:rPr lang="en-IN" sz="2400" dirty="0"/>
              <a:t>Absent cardiac activity, </a:t>
            </a:r>
          </a:p>
          <a:p>
            <a:pPr algn="ctr"/>
            <a:r>
              <a:rPr lang="en-IN" sz="2400" dirty="0"/>
              <a:t>no signs of rupture. </a:t>
            </a:r>
          </a:p>
          <a:p>
            <a:pPr algn="ctr"/>
            <a:r>
              <a:rPr lang="en-IN" sz="2400" dirty="0"/>
              <a:t>Beta-</a:t>
            </a:r>
            <a:r>
              <a:rPr lang="en-IN" sz="2400" dirty="0" err="1"/>
              <a:t>hCG</a:t>
            </a:r>
            <a:r>
              <a:rPr lang="en-IN" sz="2400" dirty="0"/>
              <a:t>&lt;1500 or </a:t>
            </a:r>
          </a:p>
          <a:p>
            <a:pPr algn="ctr"/>
            <a:r>
              <a:rPr lang="en-IN" sz="2400" dirty="0"/>
              <a:t>1500-5000*</a:t>
            </a:r>
            <a:endParaRPr lang="en-US" sz="2400" dirty="0"/>
          </a:p>
        </p:txBody>
      </p:sp>
      <p:sp>
        <p:nvSpPr>
          <p:cNvPr id="3" name="Arrow: Down 2">
            <a:extLst>
              <a:ext uri="{FF2B5EF4-FFF2-40B4-BE49-F238E27FC236}">
                <a16:creationId xmlns:a16="http://schemas.microsoft.com/office/drawing/2014/main" id="{A417431F-5A74-E08E-2C8E-422B50FE8A55}"/>
              </a:ext>
            </a:extLst>
          </p:cNvPr>
          <p:cNvSpPr/>
          <p:nvPr/>
        </p:nvSpPr>
        <p:spPr>
          <a:xfrm>
            <a:off x="7628334" y="3773285"/>
            <a:ext cx="918507" cy="942393"/>
          </a:xfrm>
          <a:prstGeom prst="downArrow">
            <a:avLst>
              <a:gd name="adj1" fmla="val 32843"/>
              <a:gd name="adj2" fmla="val 540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B843237-4E4A-670F-4748-0576F9E30C56}"/>
              </a:ext>
            </a:extLst>
          </p:cNvPr>
          <p:cNvSpPr/>
          <p:nvPr/>
        </p:nvSpPr>
        <p:spPr>
          <a:xfrm rot="10800000" flipV="1">
            <a:off x="5679979" y="4661986"/>
            <a:ext cx="4043269" cy="4711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b="1" dirty="0">
                <a:solidFill>
                  <a:srgbClr val="FF0000"/>
                </a:solidFill>
              </a:rPr>
              <a:t>Medical management </a:t>
            </a:r>
            <a:endParaRPr lang="en-US" sz="2800" b="1" dirty="0">
              <a:solidFill>
                <a:srgbClr val="FF0000"/>
              </a:solidFill>
            </a:endParaRPr>
          </a:p>
        </p:txBody>
      </p:sp>
      <p:sp>
        <p:nvSpPr>
          <p:cNvPr id="10" name="Content Placeholder 9">
            <a:extLst>
              <a:ext uri="{FF2B5EF4-FFF2-40B4-BE49-F238E27FC236}">
                <a16:creationId xmlns:a16="http://schemas.microsoft.com/office/drawing/2014/main" id="{ACEC9DC2-6CC8-F2EE-E267-D3F04E96784C}"/>
              </a:ext>
            </a:extLst>
          </p:cNvPr>
          <p:cNvSpPr>
            <a:spLocks noGrp="1"/>
          </p:cNvSpPr>
          <p:nvPr>
            <p:ph sz="quarter" idx="13"/>
          </p:nvPr>
        </p:nvSpPr>
        <p:spPr>
          <a:xfrm>
            <a:off x="1894361" y="5214029"/>
            <a:ext cx="4528706" cy="14998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400" b="1" dirty="0"/>
              <a:t>Single dose regime</a:t>
            </a:r>
            <a:r>
              <a:rPr lang="en-IN" dirty="0"/>
              <a:t>
</a:t>
            </a:r>
            <a:r>
              <a:rPr lang="en-IN" b="1" dirty="0" err="1"/>
              <a:t>Mtx</a:t>
            </a:r>
            <a:r>
              <a:rPr lang="en-IN" dirty="0"/>
              <a:t>  -Dosage 50mg/m2 Single </a:t>
            </a:r>
            <a:r>
              <a:rPr lang="en-IN" dirty="0" err="1"/>
              <a:t>im</a:t>
            </a:r>
            <a:endParaRPr lang="en-US" dirty="0"/>
          </a:p>
        </p:txBody>
      </p:sp>
      <p:sp>
        <p:nvSpPr>
          <p:cNvPr id="12" name="TextBox 11">
            <a:extLst>
              <a:ext uri="{FF2B5EF4-FFF2-40B4-BE49-F238E27FC236}">
                <a16:creationId xmlns:a16="http://schemas.microsoft.com/office/drawing/2014/main" id="{52B8F016-F7B8-F987-94AC-32E0AE08107D}"/>
              </a:ext>
            </a:extLst>
          </p:cNvPr>
          <p:cNvSpPr txBox="1"/>
          <p:nvPr/>
        </p:nvSpPr>
        <p:spPr>
          <a:xfrm>
            <a:off x="6431900" y="5144266"/>
            <a:ext cx="5408647"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a:r>
              <a:rPr lang="en-IN" sz="2400" b="1" dirty="0"/>
              <a:t>Multiple dose regime 
Methotrexate</a:t>
            </a:r>
            <a:r>
              <a:rPr lang="en-IN" sz="2400" dirty="0"/>
              <a:t> 1mg/kg on day 1,3,5,7 with </a:t>
            </a:r>
            <a:r>
              <a:rPr lang="en-IN" sz="2400" dirty="0" err="1"/>
              <a:t>folinic</a:t>
            </a:r>
            <a:r>
              <a:rPr lang="en-IN" sz="2400" dirty="0"/>
              <a:t> acid rescue 0.1mg/kg </a:t>
            </a:r>
            <a:r>
              <a:rPr lang="en-IN" sz="2400" dirty="0" err="1"/>
              <a:t>im</a:t>
            </a:r>
            <a:r>
              <a:rPr lang="en-IN" sz="2400" dirty="0"/>
              <a:t> on day 2,4,6,8</a:t>
            </a:r>
            <a:endParaRPr lang="en-US" sz="2400" dirty="0"/>
          </a:p>
        </p:txBody>
      </p:sp>
    </p:spTree>
    <p:extLst>
      <p:ext uri="{BB962C8B-B14F-4D97-AF65-F5344CB8AC3E}">
        <p14:creationId xmlns:p14="http://schemas.microsoft.com/office/powerpoint/2010/main" val="104611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424E8-3428-2004-5CA1-E3DA98C05BB4}"/>
              </a:ext>
            </a:extLst>
          </p:cNvPr>
          <p:cNvSpPr>
            <a:spLocks noGrp="1"/>
          </p:cNvSpPr>
          <p:nvPr>
            <p:ph type="title"/>
          </p:nvPr>
        </p:nvSpPr>
        <p:spPr>
          <a:xfrm>
            <a:off x="-3033074" y="80659"/>
            <a:ext cx="10364451" cy="790405"/>
          </a:xfrm>
        </p:spPr>
        <p:txBody>
          <a:bodyPr/>
          <a:lstStyle/>
          <a:p>
            <a:r>
              <a:rPr lang="en-IN" dirty="0">
                <a:solidFill>
                  <a:schemeClr val="accent6">
                    <a:lumMod val="50000"/>
                  </a:schemeClr>
                </a:solidFill>
              </a:rPr>
              <a:t>Prerequisites</a:t>
            </a:r>
            <a:r>
              <a:rPr lang="en-IN" dirty="0"/>
              <a:t> </a:t>
            </a:r>
            <a:endParaRPr lang="en-US" dirty="0"/>
          </a:p>
        </p:txBody>
      </p:sp>
      <p:sp>
        <p:nvSpPr>
          <p:cNvPr id="3" name="Content Placeholder 2">
            <a:extLst>
              <a:ext uri="{FF2B5EF4-FFF2-40B4-BE49-F238E27FC236}">
                <a16:creationId xmlns:a16="http://schemas.microsoft.com/office/drawing/2014/main" id="{BA18273A-03DF-721E-6E29-7EC1D83DECA2}"/>
              </a:ext>
            </a:extLst>
          </p:cNvPr>
          <p:cNvSpPr>
            <a:spLocks noGrp="1"/>
          </p:cNvSpPr>
          <p:nvPr>
            <p:ph sz="quarter" idx="13"/>
          </p:nvPr>
        </p:nvSpPr>
        <p:spPr>
          <a:xfrm>
            <a:off x="419251" y="746448"/>
            <a:ext cx="10363826" cy="6111552"/>
          </a:xfrm>
        </p:spPr>
        <p:txBody>
          <a:bodyPr>
            <a:normAutofit fontScale="92500" lnSpcReduction="20000"/>
          </a:bodyPr>
          <a:lstStyle/>
          <a:p>
            <a:r>
              <a:rPr lang="en-IN" sz="2400" dirty="0"/>
              <a:t>The above criteria met patients with </a:t>
            </a:r>
            <a:r>
              <a:rPr lang="en-IN" sz="2400" dirty="0">
                <a:solidFill>
                  <a:srgbClr val="C00000"/>
                </a:solidFill>
              </a:rPr>
              <a:t>hemodynamically stability.</a:t>
            </a:r>
          </a:p>
          <a:p>
            <a:r>
              <a:rPr lang="en-IN" sz="2400" dirty="0"/>
              <a:t>The patients must be </a:t>
            </a:r>
            <a:r>
              <a:rPr lang="en-IN" sz="2400" b="1" dirty="0"/>
              <a:t>counselled</a:t>
            </a:r>
            <a:r>
              <a:rPr lang="en-IN" sz="2400" dirty="0"/>
              <a:t> about the procedure and need for </a:t>
            </a:r>
            <a:r>
              <a:rPr lang="en-IN" sz="2400" dirty="0">
                <a:solidFill>
                  <a:srgbClr val="C00000"/>
                </a:solidFill>
              </a:rPr>
              <a:t>regular follow up and repeated beta HCG </a:t>
            </a:r>
            <a:r>
              <a:rPr lang="en-IN" sz="2400" dirty="0"/>
              <a:t>testing and the results outcome.</a:t>
            </a:r>
          </a:p>
          <a:p>
            <a:r>
              <a:rPr lang="en-IN" sz="2400" dirty="0"/>
              <a:t>The patients must accept to comply with this and </a:t>
            </a:r>
            <a:r>
              <a:rPr lang="en-IN" sz="2400" b="1" dirty="0"/>
              <a:t>need for surgical management if above treatment is failing all need to be explained and informed consent </a:t>
            </a:r>
            <a:r>
              <a:rPr lang="en-IN" sz="2400" dirty="0"/>
              <a:t>is obtained.</a:t>
            </a:r>
          </a:p>
          <a:p>
            <a:r>
              <a:rPr lang="en-IN" sz="2800" b="1" dirty="0">
                <a:solidFill>
                  <a:schemeClr val="accent6">
                    <a:lumMod val="50000"/>
                  </a:schemeClr>
                </a:solidFill>
              </a:rPr>
              <a:t>Contraindications of methotrexate </a:t>
            </a:r>
          </a:p>
          <a:p>
            <a:r>
              <a:rPr lang="en-IN" sz="2400" dirty="0"/>
              <a:t>Hemodynamic instability.
Any Intrauterine pregnancy. 
 impending or ongoing rupture signs( pelvic or abdominal pain),  immunodeficiency, active pulmonary disease  and peptic ulcer disease 
Hypersensitivity to MTX.
Breastfeeding.</a:t>
            </a:r>
          </a:p>
          <a:p>
            <a:endParaRPr lang="en-IN" sz="2800" dirty="0"/>
          </a:p>
          <a:p>
            <a:endParaRPr lang="en-US" sz="2400" b="1" dirty="0"/>
          </a:p>
        </p:txBody>
      </p:sp>
    </p:spTree>
    <p:extLst>
      <p:ext uri="{BB962C8B-B14F-4D97-AF65-F5344CB8AC3E}">
        <p14:creationId xmlns:p14="http://schemas.microsoft.com/office/powerpoint/2010/main" val="392799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1CBCA-C0EA-0042-87B3-6C4F1BF035BB}"/>
              </a:ext>
            </a:extLst>
          </p:cNvPr>
          <p:cNvSpPr>
            <a:spLocks noGrp="1"/>
          </p:cNvSpPr>
          <p:nvPr>
            <p:ph type="title"/>
          </p:nvPr>
        </p:nvSpPr>
        <p:spPr/>
        <p:txBody>
          <a:bodyPr/>
          <a:lstStyle/>
          <a:p>
            <a:r>
              <a:rPr lang="en-IN" dirty="0">
                <a:solidFill>
                  <a:schemeClr val="accent6">
                    <a:lumMod val="50000"/>
                  </a:schemeClr>
                </a:solidFill>
              </a:rPr>
              <a:t>Q2c) Discuss various surgical procedures performed in management of ectopic pregnancy </a:t>
            </a:r>
            <a:endParaRPr lang="en-US" dirty="0">
              <a:solidFill>
                <a:schemeClr val="accent6">
                  <a:lumMod val="50000"/>
                </a:schemeClr>
              </a:solidFill>
            </a:endParaRPr>
          </a:p>
        </p:txBody>
      </p:sp>
      <p:sp>
        <p:nvSpPr>
          <p:cNvPr id="3" name="Content Placeholder 2">
            <a:extLst>
              <a:ext uri="{FF2B5EF4-FFF2-40B4-BE49-F238E27FC236}">
                <a16:creationId xmlns:a16="http://schemas.microsoft.com/office/drawing/2014/main" id="{012B0E45-19C8-4B8D-2E21-A4910824E8A6}"/>
              </a:ext>
            </a:extLst>
          </p:cNvPr>
          <p:cNvSpPr>
            <a:spLocks noGrp="1"/>
          </p:cNvSpPr>
          <p:nvPr>
            <p:ph sz="quarter" idx="13"/>
          </p:nvPr>
        </p:nvSpPr>
        <p:spPr>
          <a:xfrm>
            <a:off x="233265" y="2360645"/>
            <a:ext cx="11044335" cy="4161453"/>
          </a:xfrm>
        </p:spPr>
        <p:txBody>
          <a:bodyPr>
            <a:normAutofit fontScale="92500" lnSpcReduction="10000"/>
          </a:bodyPr>
          <a:lstStyle/>
          <a:p>
            <a:r>
              <a:rPr lang="en-IN" sz="2400" dirty="0"/>
              <a:t>Surgery is the first line of treatment when:</a:t>
            </a:r>
            <a:r>
              <a:rPr lang="en-IN" dirty="0"/>
              <a:t>
1. Criteria for expectant and medical management are not met with</a:t>
            </a:r>
          </a:p>
          <a:p>
            <a:pPr marL="0" indent="0">
              <a:buNone/>
            </a:pPr>
            <a:r>
              <a:rPr lang="en-IN" dirty="0"/>
              <a:t>.               -</a:t>
            </a:r>
            <a:r>
              <a:rPr lang="en-IN" b="1" dirty="0"/>
              <a:t>Sac more than 35 mm
               -Cardiac activity present
·               -Beta </a:t>
            </a:r>
            <a:r>
              <a:rPr lang="en-IN" b="1" dirty="0" err="1"/>
              <a:t>hCG</a:t>
            </a:r>
            <a:r>
              <a:rPr lang="en-IN" b="1" dirty="0"/>
              <a:t> more than 5000
                 -Significant pain and </a:t>
            </a:r>
            <a:r>
              <a:rPr lang="en-IN" b="1" dirty="0" err="1"/>
              <a:t>hemoperitoneum</a:t>
            </a:r>
            <a:r>
              <a:rPr lang="en-IN" dirty="0"/>
              <a:t>
2. Failure of expectant or medical management
3. Clinical status of patient warrants urgent intervention
4. Compliance to medical management is doubtful</a:t>
            </a:r>
            <a:endParaRPr lang="en-US" dirty="0"/>
          </a:p>
        </p:txBody>
      </p:sp>
    </p:spTree>
    <p:extLst>
      <p:ext uri="{BB962C8B-B14F-4D97-AF65-F5344CB8AC3E}">
        <p14:creationId xmlns:p14="http://schemas.microsoft.com/office/powerpoint/2010/main" val="97080651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